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41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B5D3A8-639F-4370-88DE-647B5AEAD425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A18CF9-6459-45AB-97B3-B4A1447C8BF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4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04785-FDE0-4AC5-85EE-B6E86C50276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F410-7EC3-41A8-A0DD-29F5E38C0B4F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B205-5F65-462E-8CE4-0B9F285771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A73D-BBE6-4538-A8B8-6DEC7A881C1B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5D49-A7C8-41D2-95AF-4A817E7CE5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72EDF-6AA9-4EC5-9A57-CB455BC080D2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AF41-E41B-4B53-8933-717AAA7D60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92C3-FEA2-4B07-AAB4-D8D80EC7BC82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A34E-6344-46E0-B139-1FADB8674B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9B96-46CE-4082-B86C-9220438EA96B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29CF-8FA5-4A4E-91DB-8F3CC697DB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4AE3-E59E-420F-9C3F-06D576804F7C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0BBC-F96D-4265-90F4-F657A1820F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EA4E-6651-4426-9100-04E2576C181E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0E5E-75AC-4D16-BD0D-2217E12058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ABC-B3D7-43C5-987A-46D0DCC0E1BB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5659-6CCD-4E3B-8477-3FA7F99EC4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D283-08A4-480F-B859-851B25703F64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0D8D-C975-437A-A62E-A63DD0C22E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DE71-D016-45AF-BDFF-07FC728B3B2F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3ACC-336A-4DB8-9EB6-8016BACC14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50D9-E7E3-403C-9628-9E78A5128308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1AED-C719-4AD2-A734-339B8D493E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6B0A231-27E1-4DDD-AA4E-E3911718B60B}" type="datetimeFigureOut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E3109E6-6251-4B5C-B7F1-C4155A807F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it/imgres?imgurl=http://www.mclink.it/assoc/airs/images/Univ_logo_new2.gif&amp;imgrefurl=http://www.mclink.it/assoc/airs/html/giornata_nazionale.html&amp;usg=__EspHEQ5TAx2dtUOWZFQCfO1FZJk=&amp;h=370&amp;w=308&amp;sz=77&amp;hl=it&amp;start=1&amp;um=1&amp;tbnid=EQKboDKBRl7_fM:&amp;tbnh=122&amp;tbnw=102&amp;prev=/images?q%3Dlogo%2Bsapienza%2Buniversit%C3%A0%26hl%3Dit%26sa%3DN%26um%3D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11188" y="3524994"/>
            <a:ext cx="871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885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“Sapienza”  </a:t>
            </a: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University</a:t>
            </a: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of</a:t>
            </a: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Rome</a:t>
            </a:r>
            <a:endParaRPr lang="it-IT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 defTabSz="885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Department</a:t>
            </a: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of</a:t>
            </a: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Ophthalmology</a:t>
            </a: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  <a:p>
            <a:pPr algn="ctr" defTabSz="8858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Ocular</a:t>
            </a: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it-IT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Immunovirology</a:t>
            </a:r>
            <a:r>
              <a:rPr lang="it-IT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Service</a:t>
            </a:r>
          </a:p>
        </p:txBody>
      </p:sp>
      <p:pic>
        <p:nvPicPr>
          <p:cNvPr id="2051" name="Picture 23" descr="Univ_logo_new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8" y="3581573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2113" y="256580"/>
            <a:ext cx="8358187" cy="23083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smtClean="0">
                <a:latin typeface="+mn-lt"/>
              </a:rPr>
              <a:t>EPIRETINAL MEMBRANES IN PATIENTS WITH UVEITIS: MORPHOLOGICAL AND FUNCTIONAL ANALYSIS WITH SPECTRL-DOMAIN OPTICAL</a:t>
            </a:r>
            <a:endParaRPr lang="en-US" sz="3200" b="1" dirty="0">
              <a:latin typeface="+mn-lt"/>
            </a:endParaRPr>
          </a:p>
        </p:txBody>
      </p:sp>
      <p:sp>
        <p:nvSpPr>
          <p:cNvPr id="2052" name="Rettangolo 5"/>
          <p:cNvSpPr>
            <a:spLocks noChangeArrowheads="1"/>
          </p:cNvSpPr>
          <p:nvPr/>
        </p:nvSpPr>
        <p:spPr bwMode="auto">
          <a:xfrm>
            <a:off x="0" y="282302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2400" b="1" dirty="0" smtClean="0">
                <a:latin typeface="+mn-lt"/>
                <a:cs typeface="Times New Roman" pitchFamily="18" charset="0"/>
              </a:rPr>
              <a:t> L. </a:t>
            </a:r>
            <a:r>
              <a:rPr lang="it-IT" altLang="en-US" sz="2400" b="1" dirty="0" err="1" smtClean="0">
                <a:latin typeface="+mn-lt"/>
                <a:cs typeface="Times New Roman" pitchFamily="18" charset="0"/>
              </a:rPr>
              <a:t>Iannetti</a:t>
            </a:r>
            <a:r>
              <a:rPr lang="it-IT" altLang="en-US" sz="2400" b="1" dirty="0" smtClean="0">
                <a:latin typeface="+mn-lt"/>
                <a:cs typeface="Times New Roman" pitchFamily="18" charset="0"/>
              </a:rPr>
              <a:t>, P. Tortorella, R. Spena, R. Zito, A. </a:t>
            </a:r>
            <a:r>
              <a:rPr lang="it-IT" altLang="en-US" sz="2400" b="1" smtClean="0">
                <a:latin typeface="+mn-lt"/>
                <a:cs typeface="Times New Roman" pitchFamily="18" charset="0"/>
              </a:rPr>
              <a:t>Sapia, E</a:t>
            </a:r>
            <a:r>
              <a:rPr lang="it-IT" altLang="en-US" sz="2400" b="1" dirty="0">
                <a:latin typeface="+mn-lt"/>
                <a:cs typeface="Times New Roman" pitchFamily="18" charset="0"/>
              </a:rPr>
              <a:t>. D’Ambrosio</a:t>
            </a:r>
            <a:endParaRPr lang="it-IT" altLang="en-US" sz="24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054" name="Rettangolo 7"/>
          <p:cNvSpPr>
            <a:spLocks noChangeArrowheads="1"/>
          </p:cNvSpPr>
          <p:nvPr/>
        </p:nvSpPr>
        <p:spPr bwMode="auto">
          <a:xfrm>
            <a:off x="0" y="5213052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Hamburg 26-29 September 2013 </a:t>
            </a:r>
          </a:p>
          <a:p>
            <a:pPr algn="ctr" eaLnBrk="1" hangingPunct="1">
              <a:defRPr/>
            </a:pPr>
            <a:r>
              <a:rPr lang="it-IT" altLang="en-US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13</a:t>
            </a:r>
            <a:r>
              <a:rPr lang="it-IT" altLang="en-US" sz="2800" b="1" baseline="300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th</a:t>
            </a:r>
            <a:r>
              <a:rPr lang="it-IT" altLang="en-US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Euretina Congress</a:t>
            </a:r>
          </a:p>
          <a:p>
            <a:pPr algn="ctr" eaLnBrk="1" hangingPunct="1">
              <a:defRPr/>
            </a:pPr>
            <a:endParaRPr lang="it-IT" altLang="en-US" sz="2400" b="1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051720" y="63813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 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9087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Macular </a:t>
            </a:r>
            <a:r>
              <a:rPr lang="en-US" sz="2200" b="1" dirty="0" err="1" smtClean="0">
                <a:latin typeface="+mn-lt"/>
              </a:rPr>
              <a:t>epiretinal</a:t>
            </a:r>
            <a:r>
              <a:rPr lang="en-US" sz="2200" b="1" dirty="0" smtClean="0">
                <a:latin typeface="+mn-lt"/>
              </a:rPr>
              <a:t> membrane (ERM) </a:t>
            </a:r>
          </a:p>
          <a:p>
            <a:pPr algn="ctr"/>
            <a:r>
              <a:rPr lang="en-US" sz="2200" b="1" dirty="0" smtClean="0">
                <a:latin typeface="+mn-lt"/>
              </a:rPr>
              <a:t>is a pathology caused by a </a:t>
            </a:r>
            <a:r>
              <a:rPr lang="en-US" sz="2200" b="1" dirty="0" err="1" smtClean="0">
                <a:latin typeface="+mn-lt"/>
              </a:rPr>
              <a:t>fibrocellular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proliferation </a:t>
            </a:r>
          </a:p>
          <a:p>
            <a:pPr algn="ctr"/>
            <a:r>
              <a:rPr lang="en-US" sz="2200" b="1" dirty="0" smtClean="0">
                <a:latin typeface="+mn-lt"/>
              </a:rPr>
              <a:t>on the inner limiting membrane followed by cellular contraction</a:t>
            </a:r>
            <a:endParaRPr lang="it-IT" sz="2200" b="1" dirty="0">
              <a:latin typeface="+mn-lt"/>
            </a:endParaRPr>
          </a:p>
        </p:txBody>
      </p:sp>
      <p:sp>
        <p:nvSpPr>
          <p:cNvPr id="10242" name="AutoShape 2" descr="data:image/jpeg;base64,/9j/4AAQSkZJRgABAQAAAQABAAD/2wCEAAkGBhQQEBQUEBQVFRUUDxYSFBQQFRQUEhUUFxUVFBYUFBQXHCYfGBkjGRUXITsgJCcpLDgtFR4xNTAqOCYrLCkBCQoKDgwOGg8PGjIlHyQpLDIqLCo2LywrLjQsKSwxKi8wLSwsKiw1KiwsLCw1LCkqLjU0NDAsMC8uLC01KS8qK//AABEIAHMA8AMBIgACEQEDEQH/xAAbAAACAgMBAAAAAAAAAAAAAAAAAQUGAgQHA//EADkQAAICAgEDAwMCBAMIAgMAAAECAxEAEiEEBTETIkEGMlEjYUJxgZEUUqEWM2KxwdHh8EPxFXOC/8QAGgEBAAMBAQEAAAAAAAAAAAAAAAECAwQFBv/EADMRAAEDAgMFBwMEAwEAAAAAAAEAAhEDITFBUQQSYZGhE3GBscHR8AUiMhQV4fFCsuJS/9oADAMBAAIRAxEAPwDh+FZOdy+jOpg2LJsqEhmQ2BQjJNea/VT4+ch3iI4Pn/l/PJaQ4SMFRr2uu0rzwxnEclXTvFirHhEiMYOGGERWGPDx5yUSrGMV4HIRAwvA4YRAwwwwidYsLwwiWPDDCIwxY8IjDDC8Ig4Y8QwiKwwOGERj/lix4hF3pe6pK+rAEekfFxuq6hXd4tdoiFslqoAgXZ4iO4doM8HuaOZgxjRJgHicAUWjkUq3TjZiaU6gBOPnNruP06kxIgUbMhQh21LOr2EJ2pvdR2tjyFqvPmvdXgjZ3AUgQmTqFDhm5GkksS0pVhKw5AIMZB2oHPnm027oNA30OUdLzfdvkBOHkPZWoRvtjQiDM6EG5XNuv7CiPrIX6ZyxGvUIxhH3VpMtllsAWV+fJo5pyfTU2jSIvqRqTckBEigC/cQPcq8HlgBnYJuuR4zI5EnpsySMb6mFQSzpcYIG3uiBs8eDfkeXS/THTJ6jRJJE4VizdPJJDIddW9N0vU2PdS+KA5N51H6gaY+9vqMfDLzuLrdm0kj5/fmuIEYs6mPodeqEkjTJOxlcF5EeKYvq4G5jLC9iralfFcjxlU759Ev07XTIh21M5XwtD3MlhWJI4aj7gPOd1PaqVR24DfTDzg9F0M2hrlV8AM3puzSqhk0JjUhWkSnjDEA6l1sA0RxmjnQtg4OwQMd4sMlWRhhhhE7xDHiGERhhhWERhhhWERhWGInCJ4YziwiBhmV5jhEVhhhhEwMMxvGMhEY7xYZKLqDdy6zo0BlZ3QNqLIEfsamguzSU45+4MKAPjJftn1D0s5Xa0fSMDdgjpMuqoqGuKNckMKJ5FNle6DvAjc+oD6SozKP4EqwyBa2Qh7r8USOCAMuu7cJImK7IwkKx/qAROyhF1pRzKQNCoYcL/POKtszHOlwg6i3MGV42zbU+kDTP4m5H+J4R5xcaqW7h9NyK5aFn2CyMiRyusw10DBvBJr1iJKAJl+bIGmvd2T9OVPWVOVsATJqrF1AcBh732vZS2g/JBUv1P1nTTASx7BSQpk9xR7KKPUUBLBDeKsE/Iye6DuXT9TJVgnUpUwi9XQll9rPza6m/B93A8kYl1Wm0do0PH/ppwjOfI+a6HU6VW7DuG/2uu3uDsu52Ounh0Hed4PWDrMDHtL07EuIyS6bRxljIFNKCSSNZQBrWSfb+scEBgRJ6bBoNqIJYilfkS1dk/dTAkkChUO8fTqRh3YOpCswZdEkJv01NWPTLGvaFoURdkDPCDu7w7L1UTpq6tK/TuBKHYEUTdEkGwU/hJBJrM3bJSrMLqZkHnbLG/fjhfGeao2ow7jhEZHjpiCDa+fit36j+jJN/V6JisxIjEcBVNxpsQpShYWuTQYAEXeVCR+oDiPqemMupcaNGUewaenjAJIKkfIHOXyDvUc6xBTFII+oR1WMSJIgCKoZhV+1kAISlplvxWbfSdzj6qJljkZmAAWNxoI0MgVY2lbcvalAfza14bLMrVqIHaNmIE/PWO/AK/bhoIDcBnj3TiuZz9sgYNrIYJFk1PT9UptVsL/vgPdqSbBVT7Tmv1303LGQAY5bAr/DyxymySANUO18eKy//AFj2NZYZCgiuOguvpjQqiSaj0xRDBmSyF5S/k5zqfs88LqrxursFZRXJ2I1qvm6H5vO2hU7RoIPh89fYrrpVS+YOGt+oWiVryP75jWTA749aTxxzBTVzKfUFALr6ikNVL4v9+OcZj6aYsV36f7dVNzR/axa34YWQtcH7s3uujfI/Icr/AM9FDYDJlexxtuB1cFjULfqqHur5KcAA/PyDWa/VfT80aCTUNGa/UiYSIDStqzKTqRsODXORvCUFRpz9FHYZkUzE5ZaIGGGGQid4iMMMlEYYXgcIjHWI4HCIxDHeAwiMY/6YsMIjAHHX5xVhFNdN3Ih1BPsEgYp4B8Wpvg0PmvJsZKdv736bEMFKaklddl15GsYv2nWx5Bvk34NaL1XPwD/I88c/jMvVPFfng3RAsgj+RvNTBEFcT9na9dD6TuVl93I3VgCsfq3IuoeUKRbsSvy3gAcUDml3LtoYFoA1sgJVUIBAPqlY02ItiV58H03A+0g1bpOopODryVcqadkYA14+2wfn+IZOdm7jJuxYyAarz8+HAXbUoAzSfxKQSQbGV7It+5nL4JXnPoGkS5qsHZvqd4X06tNdlI2ai2ymMh/cBY1QoAT/ADuuZDru2iUEwM6gg+pHMo0iZ1LHQE0jhG22j9vtBuiTkD2zuBYE+3lgArhXlsI6kUwJRCZSNQvlCBQNiQ7Z3hA5UgKCpdA4Iogfq0XDKQGHh1Ucs1faM82rQc15fSEHhcHwjrP86NrRDKjQW5427jflcWE4QoWfsEqM72IJVdmZjOqihyrK7N+opYEDxR4a/ONvqSVQf8QQ/s0XqemEYdfYrFNloyFSyeDQKng3xfunK9SshmVGRpD7dSXUVuA5UlGHplCCPglibIGVrvH0wJlc9K+sjFXYFyVLB3emDe8EMSSGLAV+x1yobeyq4tri4zFxz+COa6XUWu/AjKzoDh3axlrpdY/S/wBQFhDGxjeAarQc+qrahgTGT9oKgcDUCv3B2+u7pEYhrHIqBTqmhZGitQ7S6raFTEDXzT+AcpHUfSrwsVlQ3sp2QF4wpVmYO6AkN9gAK+GJrNCL1URqJClCGXYEHjy0d8DnzXBPnO1uy0nu7VpvOINuJxib4/2sqmztJiedsVe+4zQdRAxLprQQM4cM6xMWBibQR+sVMntP+ZB4vNzoOzwq7fpurtoJDA36ZLWS4EIVlC6fbwCXOUd/q+UFG9OIOrMxdBTGyLWwSNNRrr4pjxyM3em78pg6j9WRSYtXSmYSMWYKxdR/CpI2OpO1fuaP2d27DXRflPcNNeYWJoVGi/v7cPZbZ+lUTpi7cqZV6hAI5QrLVNCstEiveOWJ/SPF85vdb9HvG0U3RhoVOm0oLR6orMsnqqxoMWMY1AIseD5OUf1EshjHTTpvI6M8aIOnO4dmAV7C0oZ2s/I5DbEZsdz6qRoG9eX0Csyn3kFJCsjqjExlmWQe/gCqg55zKoa0gSMeJseEZHPpe1u0N5J7j7R06leneuyzykqVimD9SWRGiW2jYOX9Dqr2paIpgpsGvGVLr/piA3Tf4aUMAyOXlgHAsmXQNHybpg3DD3cZudymR5GaVlErpTSQsHZ2cUJWI1RQylVIJajZ4viOHf442Qa7ASiSR72kfUKVSnJTgqBuPPP5rOinQLG3PK3uDPdOecK9J1T/AA9vnzSVEdw+npYBsy7IWZRJGQ8bFQrNqw+KYc+P7ZGnOidr7i7eskjUUhMySMSDIwZCBKdvtAJ4A/iNjwM3+p7Sk67Sr0rqFJFIwku3Vv1YWUN71v5HJr+EE6oWGHLb9dun7xy8FyrHl07r03TQRozdFssnKywdTMVu29tuhAsAkA2ao44+0dNIqGLo+oYyNoFE/uUlVCGQ+nQLEbAfhm/4ckVCRO6enuuvt2QCc/kKl0MKy/8AZu3dHK7onQybJ7Xbquocxxtfg+lHz9rL8eb4q8kO99B/hOkim6eDpL3ZHCRmRXRRYkDSnageCOfnnjM3bQQ4M3bnWPQnRT29KY3vnRcwAx6Zc5e+9eysydLGibA2nRRcE24AZkJ+0f2GRr/V3Wkah2CshAURpWpAUhQE8UAP6Zdr6hyHP/lW3wbKviP+f9OcYiP4OTP+2nWWpE7KVBA0CpQI54UDzf8AoPxmcffu4sGCy9SQI1VgDIwCaFVDDxWrEc/nLb1TQc/4QujGFCp0rE0FYmroAnPaHtMrgFIpGBbUFUY23HHA88jj983j9XdcLH+J6jmgbkf4oDz+Kz36LuHcJvbFJ1T7HnVpDZY6/d8Alq8/OQTUxgDx/hN6BLlpD6Z6o+Om6j7tSBDJ9w8j7fOKX6a6lDTdPOD+8Mg/P/D/AMJ/sfxk30v093SQAqvUe5BW0pTZeCOGYEjxx/LM+m+lu4l62kSwC59a9A0hX9QKxIOzE6kXyTXnMjXAxe354oXWkfIxVQB/9ONTXzX/ALyMwvHWdisvUNX9/wCmbHTNYIHOw0Avjk2P6fNHNE56LJ8Hxf7X/TLByq5sqc6DujKfcQfboQ4VhSkam6JIVrNfgEfObQ7sS4Y2L9Tw9jYxAGjIaWms6/hhxwMrkLeKFkA/v8fvmwkgKm7J2NH8/wA/Hyf9Tl5BxXI/Z2zMK39F3r05IkHAL2LZFZASoG44CuGQSXXg1wMm36GKQGWJ2WUdQ7q0GyN7iR7UALBd1c1W1WT5o86j6wqaqr1/3lGM6sSbUjxYH9j5vixJ3MqVtgzNDqJZvTlPrFYloSBQRQOtEkBW/NnOepRJO8wwffWVxVaDmQGmFZel7j1qTiL2dWvqEK9BZiQ9EEmjsCgBsUBwfIv2j7HB1SMZOmELKq7qhjLoNTbnQ7DyaDLyV5uqyrf4z3IWv+EsreoAwDEKCS3B0sbKP4WB5870XexIwaemQsEBjGhjZffC+qc7WeKblY5LFi85KmxECadjmRIPIGDOXrlLdoqCAbj5rh4RwhHX/Qxcuennilk0YOj+nsACdAKP3FQK4X48Xlf6nsU8CHdZGVkDMURWVWDEAGUX4H4/say9Q/Uo97VufSAMgi9gLE/rJIwDByEUhTVDn453E+pYVo36RBAkj2kLM0plYxqzj7iEBJvU+pwQDeZHaNsoxvN3h1w4R/r3roZtDHAgtg8MOs+a5n0/ad6plALIttqB6jElI7v5WztQU0RnqnbWWRRqdb3NERRa76qC8ngBrFn5sZ1VpItUEnpAyxRnQbOBZ9m2gku/jyD44vNL/Z+BnLlY1dXSQSB2WSzX8DaCzwwv+JfHFZH7tE7zCOvtnotQ0PJ3agxgTacNJjHPwnPl8vRSe4iKwqDYC3QA0N1r+GxWwtfAGanUdM6fchHizR5LAsvz8rZ+OD++dpg7PHHEwTdQqlkqRkcUqsyoNmHml1/ArmiDr9z6V22R3DbwgR+rpG0ToVLSp6XPhfuUKa15rDfrDHOgC3Gx8jljcIN4GJB8Y8Pui/uuWdN3L0yAyoybqQp4PIAYkg2CwUAryCGbwecuH0/3RzMrqyiJZAUjNvJErsqrsyrerbGggBOgB1uzG9T9EyqLkYyx6r+ogGyEbbqyH3fH2i7tD45yBboZ12ccHgk2BqoAdTuDwT+AbtT+M9EintLTumZ+c/dY1qTZh9jx78uS6FN3UR6qZBIyxq5qNV/QjZdyiVTyMG5YHhen8CyM9G6iOeRRJOjSlnbT3SCNo7qkCh46RL0HmqJPnKl0f1TKnuKklkb9RgroSxiLlinIobba8+/kebyh+oo2kBSILG7sTG7OqpIR7XjkUgqTQNizYa/iuT9GWyGjW43eUQOGFtYN1x9k7MZa+ytEvdY5H/8AjdUlLKsXCBS5iWqv03JkksfhLuiM0f8AaUGRZNVS+pBLKqzMisxMypItDciMtztwFo35rHUfUN7lIohcZjDzDdyNtiQTahwrKPzQ585nD3zq/SbRBr6IP+7sKl8SRx3rzrRfUkajnmzqNiaG3+Dy+cVYUHt+7zPDxV1PdgHaSHqimiLYmiZ3eQq0Zp5CoJBRm0HtBQmhRC7XR95cSJKHBj02Ls6lVUPI0tKCCa0ZR+6385UzL1zhSvTL/CNvSYgSeosisqAD0yRSX4q+ec2+i7f1wV2XpYyzcq3oRxhja6spVtaBFi1KkXzdZw1NnowQ8t0vuzhraY1JPdkrNZUxB5HjwGfFTR7kBKF36WR5A5uD01pN01hDbADVWJsnwbIOvOz03e9kLJ1HToGBMtuFCyOA4WyQrFgDTeTRFCjleTtPcgiiOLpwY0UiNVisgIpcFWvbZhRXj3KfA8+3Q9s61wQ7QUkrO+wjdCQqqpexq2opdgKCuTfAGYv2bZyJD22viDrlB4R3LVgrwd0m9rTh3AcI4XUvP3ZtwG6iFikil9/bs4MgYge5QDI8Pj7QxJH4c/epSJGR3YedOlgYRo45EauwJckjUuPaCg45oQ6/TfVONp+q1CtQPBQkOGLxiMWpDlvawF3X4OesH0oNVMvUTM9e7UyKJDu5aNVOuqsuhJJPN14OHM2Nh+4ibWAkf6/1qtDQ2s3M95kZ8Yjj1lbXcPqt0CHlXK2CyJCxr2IWeQERAqSw8tr5BHmG7b9WpTySTFpLVo9pGUlrJYyhFpq0BBAqmIHJvJNPoXpVVtldzsKaeWpq4GqBATQ82R/LgZsdD9CwRyqxVXYPf6iHQcIVvwzHz8Ac0aOQ3afp7WFoHIRheBw4eFlYbJVaN5xN85BymLE+Uz04uMLwwz3V6CMAcMLwiatmRk55/wDOYkYZKhZrJ8/2/b+WbEPVa8qOQQRtybF+CKrkg/8A8jNTGrZIKqWgqUi6t/t5u1JChAW8Lr48EfHI5NjDqe4M8gdnNhVXgjYIoC1t8tqBzV8DIvbGGP8A7/plt5Z9k2ZU0veDr+oFbZiWoHaqX7TwFBIXx/k/c3tdF3ZtDA2pjoySgD5CEeSykkUpssPtAHHBrxkJ+4k/HPms9BOQQQx4oqa91g3/AKH/AJDLSCsnbO2LK1N9QIte0y+4yc0i0xUirB9Lga0BwAaoZPL373wgaC1UKxM5CRbmQUDfvOykDkD09j4AHOxJRXm/J9yn/W/wBmxD1jbGn0oWOXF1yqgjnwABf5zJ9BlQQVyu2QC7fnzgujJ9Yu4I3jCuppmpgpFbVqQz0STr7tiw4AsGRm7+Io0llViDIoVpDGqe5KlYRkhVYqga/guR+c5hH1R3Gv3UkSasaoUjKpHm/Pkfca8455iQGNlSjAX55vZiQBasWLfzFfBvkqfTKLsBH9cOqgU3tgA+p1F/mfj0bpOvLqJourVHbWKVZDIYZHIVSxsgUwPDUtACj8ZviBpZKYD7hbwgoXMRu1s7UGcng6r6i3fN8t6TrmAW3KELYZ9iRoGCMhH2kfaCOOOckU75KQyo8hLqAyQoAq7ChGRVhi1Eni9PknM6n02fwMHLUaYQTGUqG9pSMC40IkdQR8yz6T1UVDf9P1A9ik94Lj2lQ16qy7cGvB8G7xXtURIOvTqQ6MxjjBoBoy1E0VpVQAL/AJSKvgUDofqPTVUma6Ct6ja2SHBbYMQPKnbyCKyTb6gKtvM52dtjJDqHAWQOpDL9w4JHmqHB3vOM/S6zPxfh4aZXtiulu3uaYNJpOsYjp0Vnj7dHFINY4lHtUqiAsyq8khUgDzslnzdLV0MkF6cEfeaRSJAu0nsU+1PaWYIdjx/w+DxVb6DuCzJp7QG29T02HsST21s32MDftIYryQARmPZO4KWkZkAC+mjaEkoUYsqnelQHQDeufxbNnNV2KqQZJtGmvE4xw01WX7iHEktAN5thOBGYvp0Vj6iGVKoqW1VWUF0f1FKsWWySsZKr7qJzS6pTCivM0a/phVSMsHLhQ5QGV1tACE5HwtEFrEX3buPpGRlJp5wKbb0YSNJmLMos2TGSSeQHr9tbuP1d6f3uz1rHIQys/qKgU0Qv/wCyrBshT4AqKOwVDGHHKfTM3/tB9RrO/FxvgBIGHeOFlZeqmAOqaEuGkjoCtvVMih7o0aYVr/8AIB7fGZdPGFcESM2hAOx9FTGGeULpwOBILLXVA5VIO6FI3R2lQw9O16as2/uJHIOiyAoRxwYj4oZrP3IPM/D+n5f0vY53LIWUCvU21hPHuPP+Zs3/AGx5BaThnGOl/QHqqfraz7udYnUnzJtfLysbpJ16Qj2szyI+oiUVM7iNUOtKzO9sLKkeRyBnlJ1kezMCG9MCAvQuX1B+kVdSNFpTZo1/QnKqvdjJCW9oZWL7HUl5aknVJGXUCqkFcVwQPkesfc2IlMQZ42ISJNqIJV1ZVA19M6uq3sfAPO9B+1Rjc4Tr6XvGeeItT9dVGBjK1uGOOHlznj3ARCQxAprG7Io0IjcblZHOpbcxxL5+JWFnH/8AkW9RfcwcWH5DgGPeYq3NIV2YlSdtQq3/ABCpydxDI6tvqenBLMXcqzmMhf4fUtVIogAsfNEVj/jZFnB5RQwA9KRUJdxqhWQmwjR2dhY9oAqrzcfTWgEQJ492qydWqvM1Dfv9+Pouc4XivAZ6q99PDDFhEAZkTiwrJRAx4sLwiMMMMImxzJMwJwGJUL0D8+fjC/z/AH/t/wBs88YOTKQtmF9bPH21zVjx7h+4+MxE9Hj5WuAPwR854Bse2SHKu6vePqSCPJAP5IsVVWOQKze6PrNmJk9+3Huq/apphZA2AFC/zkReZpJV/wAqyQ/VVfTDgp7qZ1G/ukAJ1IGqAnb3bAMSDoT8Vtfn52Ju4xAuyi9pI2JDKDyv6ntaM+4EG2A52PkHKy0l1/L5xmY/+fnLb6w/Sg4n5b2Vm6HrUCOGtQUVjo9htVZSAhGpb3DzWvJB4rMou402sZMYoLt6hNnZ3WQMFUoosGlAsi+TlYHUEHjjk+OPPH/LAzX+T4/+h+2N5uig7KDN1bj372kMAFCRRlASHMKsQwsAobCgXR+4Vml1vdfNKEH3UvKm0ART5F1fHw2xFXxANOT5JoDXj8ckD/XEZr48D8D/AJ/zwHBuCq3ZGgyrAvdV5uwP8mwKuFKNqfUDcAgmrN0P5nyHWndNipYSIQ0n+8DKCF22+0W1kAUfJsjIMuP3+7yfkfvjZySSTzd+f9ecBwVxszRgpaXq7j+DdnX3H5+B5se73Emw1Y+o6sWdtJdXHuorJqpJBV64DX82aA/cZECbj+v9a8Hnz+MW9/n+uTvBW7ASp+buqaUw2Oi0y0dfAarHDMAAefaV4vH1vef1W1ktZQqbH2H001ChwvmtQPHw3HIyvtNyT5J5s/n85jv/AK+b/OVc4HJQNmaLryxjDDMV1pjHhhkhEjiGGGSieGGGERgwwwyAiRxr/wBMMMIkMeGGAiRx4YYRL4wGGGETwOGGSiMLwwwiZPOY4YZBQLIHC8MMlQsm/wC2YHDDCIOGGGF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4" name="AutoShape 4" descr="data:image/jpeg;base64,/9j/4AAQSkZJRgABAQAAAQABAAD/2wCEAAkGBhQQEBQUEBQVFRUUDxYSFBQQFRQUEhUUFxUVFBYUFBQXHCYfGBkjGRUXITsgJCcpLDgtFR4xNTAqOCYrLCkBCQoKDgwOGg8PGjIlHyQpLDIqLCo2LywrLjQsKSwxKi8wLSwsKiw1KiwsLCw1LCkqLjU0NDAsMC8uLC01KS8qK//AABEIAHMA8AMBIgACEQEDEQH/xAAbAAACAgMBAAAAAAAAAAAAAAAAAQUGAgQHA//EADkQAAICAgEDAwMCBAMIAgMAAAECAxEAEiEEBTETIkEGMlEjYUJxgZEUUqEWM2KxwdHh8EPxFXOC/8QAGgEBAAMBAQEAAAAAAAAAAAAAAAECAwQFBv/EADMRAAEDAgMFBwMEAwEAAAAAAAEAAhEDITFBUQQSYZGhE3GBscHR8AUiMhQV4fFCsuJS/9oADAMBAAIRAxEAPwDh+FZOdy+jOpg2LJsqEhmQ2BQjJNea/VT4+ch3iI4Pn/l/PJaQ4SMFRr2uu0rzwxnEclXTvFirHhEiMYOGGERWGPDx5yUSrGMV4HIRAwvA4YRAwwwwidYsLwwiWPDDCIwxY8IjDDC8Ig4Y8QwiKwwOGERj/lix4hF3pe6pK+rAEekfFxuq6hXd4tdoiFslqoAgXZ4iO4doM8HuaOZgxjRJgHicAUWjkUq3TjZiaU6gBOPnNruP06kxIgUbMhQh21LOr2EJ2pvdR2tjyFqvPmvdXgjZ3AUgQmTqFDhm5GkksS0pVhKw5AIMZB2oHPnm027oNA30OUdLzfdvkBOHkPZWoRvtjQiDM6EG5XNuv7CiPrIX6ZyxGvUIxhH3VpMtllsAWV+fJo5pyfTU2jSIvqRqTckBEigC/cQPcq8HlgBnYJuuR4zI5EnpsySMb6mFQSzpcYIG3uiBs8eDfkeXS/THTJ6jRJJE4VizdPJJDIddW9N0vU2PdS+KA5N51H6gaY+9vqMfDLzuLrdm0kj5/fmuIEYs6mPodeqEkjTJOxlcF5EeKYvq4G5jLC9iralfFcjxlU759Ev07XTIh21M5XwtD3MlhWJI4aj7gPOd1PaqVR24DfTDzg9F0M2hrlV8AM3puzSqhk0JjUhWkSnjDEA6l1sA0RxmjnQtg4OwQMd4sMlWRhhhhE7xDHiGERhhhWERhhhWERhWGInCJ4YziwiBhmV5jhEVhhhhEwMMxvGMhEY7xYZKLqDdy6zo0BlZ3QNqLIEfsamguzSU45+4MKAPjJftn1D0s5Xa0fSMDdgjpMuqoqGuKNckMKJ5FNle6DvAjc+oD6SozKP4EqwyBa2Qh7r8USOCAMuu7cJImK7IwkKx/qAROyhF1pRzKQNCoYcL/POKtszHOlwg6i3MGV42zbU+kDTP4m5H+J4R5xcaqW7h9NyK5aFn2CyMiRyusw10DBvBJr1iJKAJl+bIGmvd2T9OVPWVOVsATJqrF1AcBh732vZS2g/JBUv1P1nTTASx7BSQpk9xR7KKPUUBLBDeKsE/Iye6DuXT9TJVgnUpUwi9XQll9rPza6m/B93A8kYl1Wm0do0PH/ppwjOfI+a6HU6VW7DuG/2uu3uDsu52Ounh0Hed4PWDrMDHtL07EuIyS6bRxljIFNKCSSNZQBrWSfb+scEBgRJ6bBoNqIJYilfkS1dk/dTAkkChUO8fTqRh3YOpCswZdEkJv01NWPTLGvaFoURdkDPCDu7w7L1UTpq6tK/TuBKHYEUTdEkGwU/hJBJrM3bJSrMLqZkHnbLG/fjhfGeao2ow7jhEZHjpiCDa+fit36j+jJN/V6JisxIjEcBVNxpsQpShYWuTQYAEXeVCR+oDiPqemMupcaNGUewaenjAJIKkfIHOXyDvUc6xBTFII+oR1WMSJIgCKoZhV+1kAISlplvxWbfSdzj6qJljkZmAAWNxoI0MgVY2lbcvalAfza14bLMrVqIHaNmIE/PWO/AK/bhoIDcBnj3TiuZz9sgYNrIYJFk1PT9UptVsL/vgPdqSbBVT7Tmv1303LGQAY5bAr/DyxymySANUO18eKy//AFj2NZYZCgiuOguvpjQqiSaj0xRDBmSyF5S/k5zqfs88LqrxursFZRXJ2I1qvm6H5vO2hU7RoIPh89fYrrpVS+YOGt+oWiVryP75jWTA749aTxxzBTVzKfUFALr6ikNVL4v9+OcZj6aYsV36f7dVNzR/axa34YWQtcH7s3uujfI/Icr/AM9FDYDJlexxtuB1cFjULfqqHur5KcAA/PyDWa/VfT80aCTUNGa/UiYSIDStqzKTqRsODXORvCUFRpz9FHYZkUzE5ZaIGGGGQid4iMMMlEYYXgcIjHWI4HCIxDHeAwiMY/6YsMIjAHHX5xVhFNdN3Ih1BPsEgYp4B8Wpvg0PmvJsZKdv736bEMFKaklddl15GsYv2nWx5Bvk34NaL1XPwD/I88c/jMvVPFfng3RAsgj+RvNTBEFcT9na9dD6TuVl93I3VgCsfq3IuoeUKRbsSvy3gAcUDml3LtoYFoA1sgJVUIBAPqlY02ItiV58H03A+0g1bpOopODryVcqadkYA14+2wfn+IZOdm7jJuxYyAarz8+HAXbUoAzSfxKQSQbGV7It+5nL4JXnPoGkS5qsHZvqd4X06tNdlI2ai2ymMh/cBY1QoAT/ADuuZDru2iUEwM6gg+pHMo0iZ1LHQE0jhG22j9vtBuiTkD2zuBYE+3lgArhXlsI6kUwJRCZSNQvlCBQNiQ7Z3hA5UgKCpdA4Iogfq0XDKQGHh1Ucs1faM82rQc15fSEHhcHwjrP86NrRDKjQW5427jflcWE4QoWfsEqM72IJVdmZjOqihyrK7N+opYEDxR4a/ONvqSVQf8QQ/s0XqemEYdfYrFNloyFSyeDQKng3xfunK9SshmVGRpD7dSXUVuA5UlGHplCCPglibIGVrvH0wJlc9K+sjFXYFyVLB3emDe8EMSSGLAV+x1yobeyq4tri4zFxz+COa6XUWu/AjKzoDh3axlrpdY/S/wBQFhDGxjeAarQc+qrahgTGT9oKgcDUCv3B2+u7pEYhrHIqBTqmhZGitQ7S6raFTEDXzT+AcpHUfSrwsVlQ3sp2QF4wpVmYO6AkN9gAK+GJrNCL1URqJClCGXYEHjy0d8DnzXBPnO1uy0nu7VpvOINuJxib4/2sqmztJiedsVe+4zQdRAxLprQQM4cM6xMWBibQR+sVMntP+ZB4vNzoOzwq7fpurtoJDA36ZLWS4EIVlC6fbwCXOUd/q+UFG9OIOrMxdBTGyLWwSNNRrr4pjxyM3em78pg6j9WRSYtXSmYSMWYKxdR/CpI2OpO1fuaP2d27DXRflPcNNeYWJoVGi/v7cPZbZ+lUTpi7cqZV6hAI5QrLVNCstEiveOWJ/SPF85vdb9HvG0U3RhoVOm0oLR6orMsnqqxoMWMY1AIseD5OUf1EshjHTTpvI6M8aIOnO4dmAV7C0oZ2s/I5DbEZsdz6qRoG9eX0Csyn3kFJCsjqjExlmWQe/gCqg55zKoa0gSMeJseEZHPpe1u0N5J7j7R06leneuyzykqVimD9SWRGiW2jYOX9Dqr2paIpgpsGvGVLr/piA3Tf4aUMAyOXlgHAsmXQNHybpg3DD3cZudymR5GaVlErpTSQsHZ2cUJWI1RQylVIJajZ4viOHf442Qa7ASiSR72kfUKVSnJTgqBuPPP5rOinQLG3PK3uDPdOecK9J1T/AA9vnzSVEdw+npYBsy7IWZRJGQ8bFQrNqw+KYc+P7ZGnOidr7i7eskjUUhMySMSDIwZCBKdvtAJ4A/iNjwM3+p7Sk67Sr0rqFJFIwku3Vv1YWUN71v5HJr+EE6oWGHLb9dun7xy8FyrHl07r03TQRozdFssnKywdTMVu29tuhAsAkA2ao44+0dNIqGLo+oYyNoFE/uUlVCGQ+nQLEbAfhm/4ckVCRO6enuuvt2QCc/kKl0MKy/8AZu3dHK7onQybJ7Xbquocxxtfg+lHz9rL8eb4q8kO99B/hOkim6eDpL3ZHCRmRXRRYkDSnageCOfnnjM3bQQ4M3bnWPQnRT29KY3vnRcwAx6Zc5e+9eysydLGibA2nRRcE24AZkJ+0f2GRr/V3Wkah2CshAURpWpAUhQE8UAP6Zdr6hyHP/lW3wbKviP+f9OcYiP4OTP+2nWWpE7KVBA0CpQI54UDzf8AoPxmcffu4sGCy9SQI1VgDIwCaFVDDxWrEc/nLb1TQc/4QujGFCp0rE0FYmroAnPaHtMrgFIpGBbUFUY23HHA88jj983j9XdcLH+J6jmgbkf4oDz+Kz36LuHcJvbFJ1T7HnVpDZY6/d8Alq8/OQTUxgDx/hN6BLlpD6Z6o+Om6j7tSBDJ9w8j7fOKX6a6lDTdPOD+8Mg/P/D/AMJ/sfxk30v093SQAqvUe5BW0pTZeCOGYEjxx/LM+m+lu4l62kSwC59a9A0hX9QKxIOzE6kXyTXnMjXAxe354oXWkfIxVQB/9ONTXzX/ALyMwvHWdisvUNX9/wCmbHTNYIHOw0Avjk2P6fNHNE56LJ8Hxf7X/TLByq5sqc6DujKfcQfboQ4VhSkam6JIVrNfgEfObQ7sS4Y2L9Tw9jYxAGjIaWms6/hhxwMrkLeKFkA/v8fvmwkgKm7J2NH8/wA/Hyf9Tl5BxXI/Z2zMK39F3r05IkHAL2LZFZASoG44CuGQSXXg1wMm36GKQGWJ2WUdQ7q0GyN7iR7UALBd1c1W1WT5o86j6wqaqr1/3lGM6sSbUjxYH9j5vixJ3MqVtgzNDqJZvTlPrFYloSBQRQOtEkBW/NnOepRJO8wwffWVxVaDmQGmFZel7j1qTiL2dWvqEK9BZiQ9EEmjsCgBsUBwfIv2j7HB1SMZOmELKq7qhjLoNTbnQ7DyaDLyV5uqyrf4z3IWv+EsreoAwDEKCS3B0sbKP4WB5870XexIwaemQsEBjGhjZffC+qc7WeKblY5LFi85KmxECadjmRIPIGDOXrlLdoqCAbj5rh4RwhHX/Qxcuennilk0YOj+nsACdAKP3FQK4X48Xlf6nsU8CHdZGVkDMURWVWDEAGUX4H4/say9Q/Uo97VufSAMgi9gLE/rJIwDByEUhTVDn453E+pYVo36RBAkj2kLM0plYxqzj7iEBJvU+pwQDeZHaNsoxvN3h1w4R/r3roZtDHAgtg8MOs+a5n0/ad6plALIttqB6jElI7v5WztQU0RnqnbWWRRqdb3NERRa76qC8ngBrFn5sZ1VpItUEnpAyxRnQbOBZ9m2gku/jyD44vNL/Z+BnLlY1dXSQSB2WSzX8DaCzwwv+JfHFZH7tE7zCOvtnotQ0PJ3agxgTacNJjHPwnPl8vRSe4iKwqDYC3QA0N1r+GxWwtfAGanUdM6fchHizR5LAsvz8rZ+OD++dpg7PHHEwTdQqlkqRkcUqsyoNmHml1/ArmiDr9z6V22R3DbwgR+rpG0ToVLSp6XPhfuUKa15rDfrDHOgC3Gx8jljcIN4GJB8Y8Pui/uuWdN3L0yAyoybqQp4PIAYkg2CwUAryCGbwecuH0/3RzMrqyiJZAUjNvJErsqrsyrerbGggBOgB1uzG9T9EyqLkYyx6r+ogGyEbbqyH3fH2i7tD45yBboZ12ccHgk2BqoAdTuDwT+AbtT+M9EintLTumZ+c/dY1qTZh9jx78uS6FN3UR6qZBIyxq5qNV/QjZdyiVTyMG5YHhen8CyM9G6iOeRRJOjSlnbT3SCNo7qkCh46RL0HmqJPnKl0f1TKnuKklkb9RgroSxiLlinIobba8+/kebyh+oo2kBSILG7sTG7OqpIR7XjkUgqTQNizYa/iuT9GWyGjW43eUQOGFtYN1x9k7MZa+ytEvdY5H/8AjdUlLKsXCBS5iWqv03JkksfhLuiM0f8AaUGRZNVS+pBLKqzMisxMypItDciMtztwFo35rHUfUN7lIohcZjDzDdyNtiQTahwrKPzQ585nD3zq/SbRBr6IP+7sKl8SRx3rzrRfUkajnmzqNiaG3+Dy+cVYUHt+7zPDxV1PdgHaSHqimiLYmiZ3eQq0Zp5CoJBRm0HtBQmhRC7XR95cSJKHBj02Ls6lVUPI0tKCCa0ZR+6385UzL1zhSvTL/CNvSYgSeosisqAD0yRSX4q+ec2+i7f1wV2XpYyzcq3oRxhja6spVtaBFi1KkXzdZw1NnowQ8t0vuzhraY1JPdkrNZUxB5HjwGfFTR7kBKF36WR5A5uD01pN01hDbADVWJsnwbIOvOz03e9kLJ1HToGBMtuFCyOA4WyQrFgDTeTRFCjleTtPcgiiOLpwY0UiNVisgIpcFWvbZhRXj3KfA8+3Q9s61wQ7QUkrO+wjdCQqqpexq2opdgKCuTfAGYv2bZyJD22viDrlB4R3LVgrwd0m9rTh3AcI4XUvP3ZtwG6iFikil9/bs4MgYge5QDI8Pj7QxJH4c/epSJGR3YedOlgYRo45EauwJckjUuPaCg45oQ6/TfVONp+q1CtQPBQkOGLxiMWpDlvawF3X4OesH0oNVMvUTM9e7UyKJDu5aNVOuqsuhJJPN14OHM2Nh+4ibWAkf6/1qtDQ2s3M95kZ8Yjj1lbXcPqt0CHlXK2CyJCxr2IWeQERAqSw8tr5BHmG7b9WpTySTFpLVo9pGUlrJYyhFpq0BBAqmIHJvJNPoXpVVtldzsKaeWpq4GqBATQ82R/LgZsdD9CwRyqxVXYPf6iHQcIVvwzHz8Ac0aOQ3afp7WFoHIRheBw4eFlYbJVaN5xN85BymLE+Uz04uMLwwz3V6CMAcMLwiatmRk55/wDOYkYZKhZrJ8/2/b+WbEPVa8qOQQRtybF+CKrkg/8A8jNTGrZIKqWgqUi6t/t5u1JChAW8Lr48EfHI5NjDqe4M8gdnNhVXgjYIoC1t8tqBzV8DIvbGGP8A7/plt5Z9k2ZU0veDr+oFbZiWoHaqX7TwFBIXx/k/c3tdF3ZtDA2pjoySgD5CEeSykkUpssPtAHHBrxkJ+4k/HPms9BOQQQx4oqa91g3/AKH/AJDLSCsnbO2LK1N9QIte0y+4yc0i0xUirB9Lga0BwAaoZPL373wgaC1UKxM5CRbmQUDfvOykDkD09j4AHOxJRXm/J9yn/W/wBmxD1jbGn0oWOXF1yqgjnwABf5zJ9BlQQVyu2QC7fnzgujJ9Yu4I3jCuppmpgpFbVqQz0STr7tiw4AsGRm7+Io0llViDIoVpDGqe5KlYRkhVYqga/guR+c5hH1R3Gv3UkSasaoUjKpHm/Pkfca8455iQGNlSjAX55vZiQBasWLfzFfBvkqfTKLsBH9cOqgU3tgA+p1F/mfj0bpOvLqJourVHbWKVZDIYZHIVSxsgUwPDUtACj8ZviBpZKYD7hbwgoXMRu1s7UGcng6r6i3fN8t6TrmAW3KELYZ9iRoGCMhH2kfaCOOOckU75KQyo8hLqAyQoAq7ChGRVhi1Eni9PknM6n02fwMHLUaYQTGUqG9pSMC40IkdQR8yz6T1UVDf9P1A9ik94Lj2lQ16qy7cGvB8G7xXtURIOvTqQ6MxjjBoBoy1E0VpVQAL/AJSKvgUDofqPTVUma6Ct6ja2SHBbYMQPKnbyCKyTb6gKtvM52dtjJDqHAWQOpDL9w4JHmqHB3vOM/S6zPxfh4aZXtiulu3uaYNJpOsYjp0Vnj7dHFINY4lHtUqiAsyq8khUgDzslnzdLV0MkF6cEfeaRSJAu0nsU+1PaWYIdjx/w+DxVb6DuCzJp7QG29T02HsST21s32MDftIYryQARmPZO4KWkZkAC+mjaEkoUYsqnelQHQDeufxbNnNV2KqQZJtGmvE4xw01WX7iHEktAN5thOBGYvp0Vj6iGVKoqW1VWUF0f1FKsWWySsZKr7qJzS6pTCivM0a/phVSMsHLhQ5QGV1tACE5HwtEFrEX3buPpGRlJp5wKbb0YSNJmLMos2TGSSeQHr9tbuP1d6f3uz1rHIQys/qKgU0Qv/wCyrBshT4AqKOwVDGHHKfTM3/tB9RrO/FxvgBIGHeOFlZeqmAOqaEuGkjoCtvVMih7o0aYVr/8AIB7fGZdPGFcESM2hAOx9FTGGeULpwOBILLXVA5VIO6FI3R2lQw9O16as2/uJHIOiyAoRxwYj4oZrP3IPM/D+n5f0vY53LIWUCvU21hPHuPP+Zs3/AGx5BaThnGOl/QHqqfraz7udYnUnzJtfLysbpJ16Qj2szyI+oiUVM7iNUOtKzO9sLKkeRyBnlJ1kezMCG9MCAvQuX1B+kVdSNFpTZo1/QnKqvdjJCW9oZWL7HUl5aknVJGXUCqkFcVwQPkesfc2IlMQZ42ISJNqIJV1ZVA19M6uq3sfAPO9B+1Rjc4Tr6XvGeeItT9dVGBjK1uGOOHlznj3ARCQxAprG7Io0IjcblZHOpbcxxL5+JWFnH/8AkW9RfcwcWH5DgGPeYq3NIV2YlSdtQq3/ABCpydxDI6tvqenBLMXcqzmMhf4fUtVIogAsfNEVj/jZFnB5RQwA9KRUJdxqhWQmwjR2dhY9oAqrzcfTWgEQJ492qydWqvM1Dfv9+Pouc4XivAZ6q99PDDFhEAZkTiwrJRAx4sLwiMMMMImxzJMwJwGJUL0D8+fjC/z/AH/t/wBs88YOTKQtmF9bPH21zVjx7h+4+MxE9Hj5WuAPwR854Bse2SHKu6vePqSCPJAP5IsVVWOQKze6PrNmJk9+3Huq/apphZA2AFC/zkReZpJV/wAqyQ/VVfTDgp7qZ1G/ukAJ1IGqAnb3bAMSDoT8Vtfn52Ju4xAuyi9pI2JDKDyv6ntaM+4EG2A52PkHKy0l1/L5xmY/+fnLb6w/Sg4n5b2Vm6HrUCOGtQUVjo9htVZSAhGpb3DzWvJB4rMou402sZMYoLt6hNnZ3WQMFUoosGlAsi+TlYHUEHjjk+OPPH/LAzX+T4/+h+2N5uig7KDN1bj372kMAFCRRlASHMKsQwsAobCgXR+4Vml1vdfNKEH3UvKm0ART5F1fHw2xFXxANOT5JoDXj8ckD/XEZr48D8D/AJ/zwHBuCq3ZGgyrAvdV5uwP8mwKuFKNqfUDcAgmrN0P5nyHWndNipYSIQ0n+8DKCF22+0W1kAUfJsjIMuP3+7yfkfvjZySSTzd+f9ecBwVxszRgpaXq7j+DdnX3H5+B5se73Emw1Y+o6sWdtJdXHuorJqpJBV64DX82aA/cZECbj+v9a8Hnz+MW9/n+uTvBW7ASp+buqaUw2Oi0y0dfAarHDMAAefaV4vH1vef1W1ktZQqbH2H001ChwvmtQPHw3HIyvtNyT5J5s/n85jv/AK+b/OVc4HJQNmaLryxjDDMV1pjHhhkhEjiGGGSieGGGERgwwwyAiRxr/wBMMMIkMeGGAiRx4YYRL4wGGGETwOGGSiMLwwwiZPOY4YZBQLIHC8MMlQsm/wC2YHDDCIOGGGF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46" name="AutoShape 6" descr="data:image/jpeg;base64,/9j/4AAQSkZJRgABAQAAAQABAAD/2wCEAAkGBhQQEBQUEBQVFRUUDxYSFBQQFRQUEhUUFxUVFBYUFBQXHCYfGBkjGRUXITsgJCcpLDgtFR4xNTAqOCYrLCkBCQoKDgwOGg8PGjIlHyQpLDIqLCo2LywrLjQsKSwxKi8wLSwsKiw1KiwsLCw1LCkqLjU0NDAsMC8uLC01KS8qK//AABEIAHMA8AMBIgACEQEDEQH/xAAbAAACAgMBAAAAAAAAAAAAAAAAAQUGAgQHA//EADkQAAICAgEDAwMCBAMIAgMAAAECAxEAEiEEBTETIkEGMlEjYUJxgZEUUqEWM2KxwdHh8EPxFXOC/8QAGgEBAAMBAQEAAAAAAAAAAAAAAAECAwQFBv/EADMRAAEDAgMFBwMEAwEAAAAAAAEAAhEDITFBUQQSYZGhE3GBscHR8AUiMhQV4fFCsuJS/9oADAMBAAIRAxEAPwDh+FZOdy+jOpg2LJsqEhmQ2BQjJNea/VT4+ch3iI4Pn/l/PJaQ4SMFRr2uu0rzwxnEclXTvFirHhEiMYOGGERWGPDx5yUSrGMV4HIRAwvA4YRAwwwwidYsLwwiWPDDCIwxY8IjDDC8Ig4Y8QwiKwwOGERj/lix4hF3pe6pK+rAEekfFxuq6hXd4tdoiFslqoAgXZ4iO4doM8HuaOZgxjRJgHicAUWjkUq3TjZiaU6gBOPnNruP06kxIgUbMhQh21LOr2EJ2pvdR2tjyFqvPmvdXgjZ3AUgQmTqFDhm5GkksS0pVhKw5AIMZB2oHPnm027oNA30OUdLzfdvkBOHkPZWoRvtjQiDM6EG5XNuv7CiPrIX6ZyxGvUIxhH3VpMtllsAWV+fJo5pyfTU2jSIvqRqTckBEigC/cQPcq8HlgBnYJuuR4zI5EnpsySMb6mFQSzpcYIG3uiBs8eDfkeXS/THTJ6jRJJE4VizdPJJDIddW9N0vU2PdS+KA5N51H6gaY+9vqMfDLzuLrdm0kj5/fmuIEYs6mPodeqEkjTJOxlcF5EeKYvq4G5jLC9iralfFcjxlU759Ev07XTIh21M5XwtD3MlhWJI4aj7gPOd1PaqVR24DfTDzg9F0M2hrlV8AM3puzSqhk0JjUhWkSnjDEA6l1sA0RxmjnQtg4OwQMd4sMlWRhhhhE7xDHiGERhhhWERhhhWERhWGInCJ4YziwiBhmV5jhEVhhhhEwMMxvGMhEY7xYZKLqDdy6zo0BlZ3QNqLIEfsamguzSU45+4MKAPjJftn1D0s5Xa0fSMDdgjpMuqoqGuKNckMKJ5FNle6DvAjc+oD6SozKP4EqwyBa2Qh7r8USOCAMuu7cJImK7IwkKx/qAROyhF1pRzKQNCoYcL/POKtszHOlwg6i3MGV42zbU+kDTP4m5H+J4R5xcaqW7h9NyK5aFn2CyMiRyusw10DBvBJr1iJKAJl+bIGmvd2T9OVPWVOVsATJqrF1AcBh732vZS2g/JBUv1P1nTTASx7BSQpk9xR7KKPUUBLBDeKsE/Iye6DuXT9TJVgnUpUwi9XQll9rPza6m/B93A8kYl1Wm0do0PH/ppwjOfI+a6HU6VW7DuG/2uu3uDsu52Ounh0Hed4PWDrMDHtL07EuIyS6bRxljIFNKCSSNZQBrWSfb+scEBgRJ6bBoNqIJYilfkS1dk/dTAkkChUO8fTqRh3YOpCswZdEkJv01NWPTLGvaFoURdkDPCDu7w7L1UTpq6tK/TuBKHYEUTdEkGwU/hJBJrM3bJSrMLqZkHnbLG/fjhfGeao2ow7jhEZHjpiCDa+fit36j+jJN/V6JisxIjEcBVNxpsQpShYWuTQYAEXeVCR+oDiPqemMupcaNGUewaenjAJIKkfIHOXyDvUc6xBTFII+oR1WMSJIgCKoZhV+1kAISlplvxWbfSdzj6qJljkZmAAWNxoI0MgVY2lbcvalAfza14bLMrVqIHaNmIE/PWO/AK/bhoIDcBnj3TiuZz9sgYNrIYJFk1PT9UptVsL/vgPdqSbBVT7Tmv1303LGQAY5bAr/DyxymySANUO18eKy//AFj2NZYZCgiuOguvpjQqiSaj0xRDBmSyF5S/k5zqfs88LqrxursFZRXJ2I1qvm6H5vO2hU7RoIPh89fYrrpVS+YOGt+oWiVryP75jWTA749aTxxzBTVzKfUFALr6ikNVL4v9+OcZj6aYsV36f7dVNzR/axa34YWQtcH7s3uujfI/Icr/AM9FDYDJlexxtuB1cFjULfqqHur5KcAA/PyDWa/VfT80aCTUNGa/UiYSIDStqzKTqRsODXORvCUFRpz9FHYZkUzE5ZaIGGGGQid4iMMMlEYYXgcIjHWI4HCIxDHeAwiMY/6YsMIjAHHX5xVhFNdN3Ih1BPsEgYp4B8Wpvg0PmvJsZKdv736bEMFKaklddl15GsYv2nWx5Bvk34NaL1XPwD/I88c/jMvVPFfng3RAsgj+RvNTBEFcT9na9dD6TuVl93I3VgCsfq3IuoeUKRbsSvy3gAcUDml3LtoYFoA1sgJVUIBAPqlY02ItiV58H03A+0g1bpOopODryVcqadkYA14+2wfn+IZOdm7jJuxYyAarz8+HAXbUoAzSfxKQSQbGV7It+5nL4JXnPoGkS5qsHZvqd4X06tNdlI2ai2ymMh/cBY1QoAT/ADuuZDru2iUEwM6gg+pHMo0iZ1LHQE0jhG22j9vtBuiTkD2zuBYE+3lgArhXlsI6kUwJRCZSNQvlCBQNiQ7Z3hA5UgKCpdA4Iogfq0XDKQGHh1Ucs1faM82rQc15fSEHhcHwjrP86NrRDKjQW5427jflcWE4QoWfsEqM72IJVdmZjOqihyrK7N+opYEDxR4a/ONvqSVQf8QQ/s0XqemEYdfYrFNloyFSyeDQKng3xfunK9SshmVGRpD7dSXUVuA5UlGHplCCPglibIGVrvH0wJlc9K+sjFXYFyVLB3emDe8EMSSGLAV+x1yobeyq4tri4zFxz+COa6XUWu/AjKzoDh3axlrpdY/S/wBQFhDGxjeAarQc+qrahgTGT9oKgcDUCv3B2+u7pEYhrHIqBTqmhZGitQ7S6raFTEDXzT+AcpHUfSrwsVlQ3sp2QF4wpVmYO6AkN9gAK+GJrNCL1URqJClCGXYEHjy0d8DnzXBPnO1uy0nu7VpvOINuJxib4/2sqmztJiedsVe+4zQdRAxLprQQM4cM6xMWBibQR+sVMntP+ZB4vNzoOzwq7fpurtoJDA36ZLWS4EIVlC6fbwCXOUd/q+UFG9OIOrMxdBTGyLWwSNNRrr4pjxyM3em78pg6j9WRSYtXSmYSMWYKxdR/CpI2OpO1fuaP2d27DXRflPcNNeYWJoVGi/v7cPZbZ+lUTpi7cqZV6hAI5QrLVNCstEiveOWJ/SPF85vdb9HvG0U3RhoVOm0oLR6orMsnqqxoMWMY1AIseD5OUf1EshjHTTpvI6M8aIOnO4dmAV7C0oZ2s/I5DbEZsdz6qRoG9eX0Csyn3kFJCsjqjExlmWQe/gCqg55zKoa0gSMeJseEZHPpe1u0N5J7j7R06leneuyzykqVimD9SWRGiW2jYOX9Dqr2paIpgpsGvGVLr/piA3Tf4aUMAyOXlgHAsmXQNHybpg3DD3cZudymR5GaVlErpTSQsHZ2cUJWI1RQylVIJajZ4viOHf442Qa7ASiSR72kfUKVSnJTgqBuPPP5rOinQLG3PK3uDPdOecK9J1T/AA9vnzSVEdw+npYBsy7IWZRJGQ8bFQrNqw+KYc+P7ZGnOidr7i7eskjUUhMySMSDIwZCBKdvtAJ4A/iNjwM3+p7Sk67Sr0rqFJFIwku3Vv1YWUN71v5HJr+EE6oWGHLb9dun7xy8FyrHl07r03TQRozdFssnKywdTMVu29tuhAsAkA2ao44+0dNIqGLo+oYyNoFE/uUlVCGQ+nQLEbAfhm/4ckVCRO6enuuvt2QCc/kKl0MKy/8AZu3dHK7onQybJ7Xbquocxxtfg+lHz9rL8eb4q8kO99B/hOkim6eDpL3ZHCRmRXRRYkDSnageCOfnnjM3bQQ4M3bnWPQnRT29KY3vnRcwAx6Zc5e+9eysydLGibA2nRRcE24AZkJ+0f2GRr/V3Wkah2CshAURpWpAUhQE8UAP6Zdr6hyHP/lW3wbKviP+f9OcYiP4OTP+2nWWpE7KVBA0CpQI54UDzf8AoPxmcffu4sGCy9SQI1VgDIwCaFVDDxWrEc/nLb1TQc/4QujGFCp0rE0FYmroAnPaHtMrgFIpGBbUFUY23HHA88jj983j9XdcLH+J6jmgbkf4oDz+Kz36LuHcJvbFJ1T7HnVpDZY6/d8Alq8/OQTUxgDx/hN6BLlpD6Z6o+Om6j7tSBDJ9w8j7fOKX6a6lDTdPOD+8Mg/P/D/AMJ/sfxk30v093SQAqvUe5BW0pTZeCOGYEjxx/LM+m+lu4l62kSwC59a9A0hX9QKxIOzE6kXyTXnMjXAxe354oXWkfIxVQB/9ONTXzX/ALyMwvHWdisvUNX9/wCmbHTNYIHOw0Avjk2P6fNHNE56LJ8Hxf7X/TLByq5sqc6DujKfcQfboQ4VhSkam6JIVrNfgEfObQ7sS4Y2L9Tw9jYxAGjIaWms6/hhxwMrkLeKFkA/v8fvmwkgKm7J2NH8/wA/Hyf9Tl5BxXI/Z2zMK39F3r05IkHAL2LZFZASoG44CuGQSXXg1wMm36GKQGWJ2WUdQ7q0GyN7iR7UALBd1c1W1WT5o86j6wqaqr1/3lGM6sSbUjxYH9j5vixJ3MqVtgzNDqJZvTlPrFYloSBQRQOtEkBW/NnOepRJO8wwffWVxVaDmQGmFZel7j1qTiL2dWvqEK9BZiQ9EEmjsCgBsUBwfIv2j7HB1SMZOmELKq7qhjLoNTbnQ7DyaDLyV5uqyrf4z3IWv+EsreoAwDEKCS3B0sbKP4WB5870XexIwaemQsEBjGhjZffC+qc7WeKblY5LFi85KmxECadjmRIPIGDOXrlLdoqCAbj5rh4RwhHX/Qxcuennilk0YOj+nsACdAKP3FQK4X48Xlf6nsU8CHdZGVkDMURWVWDEAGUX4H4/say9Q/Uo97VufSAMgi9gLE/rJIwDByEUhTVDn453E+pYVo36RBAkj2kLM0plYxqzj7iEBJvU+pwQDeZHaNsoxvN3h1w4R/r3roZtDHAgtg8MOs+a5n0/ad6plALIttqB6jElI7v5WztQU0RnqnbWWRRqdb3NERRa76qC8ngBrFn5sZ1VpItUEnpAyxRnQbOBZ9m2gku/jyD44vNL/Z+BnLlY1dXSQSB2WSzX8DaCzwwv+JfHFZH7tE7zCOvtnotQ0PJ3agxgTacNJjHPwnPl8vRSe4iKwqDYC3QA0N1r+GxWwtfAGanUdM6fchHizR5LAsvz8rZ+OD++dpg7PHHEwTdQqlkqRkcUqsyoNmHml1/ArmiDr9z6V22R3DbwgR+rpG0ToVLSp6XPhfuUKa15rDfrDHOgC3Gx8jljcIN4GJB8Y8Pui/uuWdN3L0yAyoybqQp4PIAYkg2CwUAryCGbwecuH0/3RzMrqyiJZAUjNvJErsqrsyrerbGggBOgB1uzG9T9EyqLkYyx6r+ogGyEbbqyH3fH2i7tD45yBboZ12ccHgk2BqoAdTuDwT+AbtT+M9EintLTumZ+c/dY1qTZh9jx78uS6FN3UR6qZBIyxq5qNV/QjZdyiVTyMG5YHhen8CyM9G6iOeRRJOjSlnbT3SCNo7qkCh46RL0HmqJPnKl0f1TKnuKklkb9RgroSxiLlinIobba8+/kebyh+oo2kBSILG7sTG7OqpIR7XjkUgqTQNizYa/iuT9GWyGjW43eUQOGFtYN1x9k7MZa+ytEvdY5H/8AjdUlLKsXCBS5iWqv03JkksfhLuiM0f8AaUGRZNVS+pBLKqzMisxMypItDciMtztwFo35rHUfUN7lIohcZjDzDdyNtiQTahwrKPzQ585nD3zq/SbRBr6IP+7sKl8SRx3rzrRfUkajnmzqNiaG3+Dy+cVYUHt+7zPDxV1PdgHaSHqimiLYmiZ3eQq0Zp5CoJBRm0HtBQmhRC7XR95cSJKHBj02Ls6lVUPI0tKCCa0ZR+6385UzL1zhSvTL/CNvSYgSeosisqAD0yRSX4q+ec2+i7f1wV2XpYyzcq3oRxhja6spVtaBFi1KkXzdZw1NnowQ8t0vuzhraY1JPdkrNZUxB5HjwGfFTR7kBKF36WR5A5uD01pN01hDbADVWJsnwbIOvOz03e9kLJ1HToGBMtuFCyOA4WyQrFgDTeTRFCjleTtPcgiiOLpwY0UiNVisgIpcFWvbZhRXj3KfA8+3Q9s61wQ7QUkrO+wjdCQqqpexq2opdgKCuTfAGYv2bZyJD22viDrlB4R3LVgrwd0m9rTh3AcI4XUvP3ZtwG6iFikil9/bs4MgYge5QDI8Pj7QxJH4c/epSJGR3YedOlgYRo45EauwJckjUuPaCg45oQ6/TfVONp+q1CtQPBQkOGLxiMWpDlvawF3X4OesH0oNVMvUTM9e7UyKJDu5aNVOuqsuhJJPN14OHM2Nh+4ibWAkf6/1qtDQ2s3M95kZ8Yjj1lbXcPqt0CHlXK2CyJCxr2IWeQERAqSw8tr5BHmG7b9WpTySTFpLVo9pGUlrJYyhFpq0BBAqmIHJvJNPoXpVVtldzsKaeWpq4GqBATQ82R/LgZsdD9CwRyqxVXYPf6iHQcIVvwzHz8Ac0aOQ3afp7WFoHIRheBw4eFlYbJVaN5xN85BymLE+Uz04uMLwwz3V6CMAcMLwiatmRk55/wDOYkYZKhZrJ8/2/b+WbEPVa8qOQQRtybF+CKrkg/8A8jNTGrZIKqWgqUi6t/t5u1JChAW8Lr48EfHI5NjDqe4M8gdnNhVXgjYIoC1t8tqBzV8DIvbGGP8A7/plt5Z9k2ZU0veDr+oFbZiWoHaqX7TwFBIXx/k/c3tdF3ZtDA2pjoySgD5CEeSykkUpssPtAHHBrxkJ+4k/HPms9BOQQQx4oqa91g3/AKH/AJDLSCsnbO2LK1N9QIte0y+4yc0i0xUirB9Lga0BwAaoZPL373wgaC1UKxM5CRbmQUDfvOykDkD09j4AHOxJRXm/J9yn/W/wBmxD1jbGn0oWOXF1yqgjnwABf5zJ9BlQQVyu2QC7fnzgujJ9Yu4I3jCuppmpgpFbVqQz0STr7tiw4AsGRm7+Io0llViDIoVpDGqe5KlYRkhVYqga/guR+c5hH1R3Gv3UkSasaoUjKpHm/Pkfca8455iQGNlSjAX55vZiQBasWLfzFfBvkqfTKLsBH9cOqgU3tgA+p1F/mfj0bpOvLqJourVHbWKVZDIYZHIVSxsgUwPDUtACj8ZviBpZKYD7hbwgoXMRu1s7UGcng6r6i3fN8t6TrmAW3KELYZ9iRoGCMhH2kfaCOOOckU75KQyo8hLqAyQoAq7ChGRVhi1Eni9PknM6n02fwMHLUaYQTGUqG9pSMC40IkdQR8yz6T1UVDf9P1A9ik94Lj2lQ16qy7cGvB8G7xXtURIOvTqQ6MxjjBoBoy1E0VpVQAL/AJSKvgUDofqPTVUma6Ct6ja2SHBbYMQPKnbyCKyTb6gKtvM52dtjJDqHAWQOpDL9w4JHmqHB3vOM/S6zPxfh4aZXtiulu3uaYNJpOsYjp0Vnj7dHFINY4lHtUqiAsyq8khUgDzslnzdLV0MkF6cEfeaRSJAu0nsU+1PaWYIdjx/w+DxVb6DuCzJp7QG29T02HsST21s32MDftIYryQARmPZO4KWkZkAC+mjaEkoUYsqnelQHQDeufxbNnNV2KqQZJtGmvE4xw01WX7iHEktAN5thOBGYvp0Vj6iGVKoqW1VWUF0f1FKsWWySsZKr7qJzS6pTCivM0a/phVSMsHLhQ5QGV1tACE5HwtEFrEX3buPpGRlJp5wKbb0YSNJmLMos2TGSSeQHr9tbuP1d6f3uz1rHIQys/qKgU0Qv/wCyrBshT4AqKOwVDGHHKfTM3/tB9RrO/FxvgBIGHeOFlZeqmAOqaEuGkjoCtvVMih7o0aYVr/8AIB7fGZdPGFcESM2hAOx9FTGGeULpwOBILLXVA5VIO6FI3R2lQw9O16as2/uJHIOiyAoRxwYj4oZrP3IPM/D+n5f0vY53LIWUCvU21hPHuPP+Zs3/AGx5BaThnGOl/QHqqfraz7udYnUnzJtfLysbpJ16Qj2szyI+oiUVM7iNUOtKzO9sLKkeRyBnlJ1kezMCG9MCAvQuX1B+kVdSNFpTZo1/QnKqvdjJCW9oZWL7HUl5aknVJGXUCqkFcVwQPkesfc2IlMQZ42ISJNqIJV1ZVA19M6uq3sfAPO9B+1Rjc4Tr6XvGeeItT9dVGBjK1uGOOHlznj3ARCQxAprG7Io0IjcblZHOpbcxxL5+JWFnH/8AkW9RfcwcWH5DgGPeYq3NIV2YlSdtQq3/ABCpydxDI6tvqenBLMXcqzmMhf4fUtVIogAsfNEVj/jZFnB5RQwA9KRUJdxqhWQmwjR2dhY9oAqrzcfTWgEQJ492qydWqvM1Dfv9+Pouc4XivAZ6q99PDDFhEAZkTiwrJRAx4sLwiMMMMImxzJMwJwGJUL0D8+fjC/z/AH/t/wBs88YOTKQtmF9bPH21zVjx7h+4+MxE9Hj5WuAPwR854Bse2SHKu6vePqSCPJAP5IsVVWOQKze6PrNmJk9+3Huq/apphZA2AFC/zkReZpJV/wAqyQ/VVfTDgp7qZ1G/ukAJ1IGqAnb3bAMSDoT8Vtfn52Ju4xAuyi9pI2JDKDyv6ntaM+4EG2A52PkHKy0l1/L5xmY/+fnLb6w/Sg4n5b2Vm6HrUCOGtQUVjo9htVZSAhGpb3DzWvJB4rMou402sZMYoLt6hNnZ3WQMFUoosGlAsi+TlYHUEHjjk+OPPH/LAzX+T4/+h+2N5uig7KDN1bj372kMAFCRRlASHMKsQwsAobCgXR+4Vml1vdfNKEH3UvKm0ART5F1fHw2xFXxANOT5JoDXj8ckD/XEZr48D8D/AJ/zwHBuCq3ZGgyrAvdV5uwP8mwKuFKNqfUDcAgmrN0P5nyHWndNipYSIQ0n+8DKCF22+0W1kAUfJsjIMuP3+7yfkfvjZySSTzd+f9ecBwVxszRgpaXq7j+DdnX3H5+B5se73Emw1Y+o6sWdtJdXHuorJqpJBV64DX82aA/cZECbj+v9a8Hnz+MW9/n+uTvBW7ASp+buqaUw2Oi0y0dfAarHDMAAefaV4vH1vef1W1ktZQqbH2H001ChwvmtQPHw3HIyvtNyT5J5s/n85jv/AK+b/OVc4HJQNmaLryxjDDMV1pjHhhkhEjiGGGSieGGGERgwwwyAiRxr/wBMMMIkMeGGAiRx4YYRL4wGGGETwOGGSiMLwwwiZPOY4YZBQLIHC8MMlQsm/wC2YHDDCIOGGGF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0" y="50131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Contraction causes </a:t>
            </a:r>
            <a:r>
              <a:rPr lang="en-US" b="1" dirty="0" smtClean="0">
                <a:latin typeface="+mn-lt"/>
              </a:rPr>
              <a:t>macular dysfunction</a:t>
            </a:r>
            <a:endParaRPr lang="it-IT" sz="1600" dirty="0">
              <a:latin typeface="+mn-lt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>
            <a:off x="2987824" y="5373216"/>
            <a:ext cx="1657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1778742" y="5795972"/>
            <a:ext cx="2073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metamorphopsia</a:t>
            </a:r>
            <a:endParaRPr lang="it-IT" sz="1600" dirty="0">
              <a:latin typeface="+mn-lt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4427984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5724128" y="5445224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3693525" y="5805264"/>
            <a:ext cx="1742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visual reduction</a:t>
            </a:r>
            <a:endParaRPr lang="it-IT" sz="1600" dirty="0">
              <a:latin typeface="+mn-lt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436096" y="5805264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central unilateral </a:t>
            </a:r>
            <a:r>
              <a:rPr lang="en-US" sz="1600" dirty="0" err="1" smtClean="0">
                <a:latin typeface="+mn-lt"/>
              </a:rPr>
              <a:t>diplopia</a:t>
            </a:r>
            <a:endParaRPr lang="it-IT" sz="1600" dirty="0">
              <a:latin typeface="+mn-lt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4450"/>
            <a:ext cx="9144000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INTRODUCTION</a:t>
            </a:r>
          </a:p>
        </p:txBody>
      </p:sp>
      <p:pic>
        <p:nvPicPr>
          <p:cNvPr id="1027" name="Picture 3" descr="C:\Users\Paolo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69588"/>
            <a:ext cx="4793435" cy="255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3528" y="923816"/>
            <a:ext cx="8496944" cy="1785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b="1" i="1" dirty="0" smtClean="0">
              <a:latin typeface="+mj-lt"/>
            </a:endParaRPr>
          </a:p>
          <a:p>
            <a:pPr algn="ctr"/>
            <a:r>
              <a:rPr lang="en-US" sz="2200" b="1" i="1" dirty="0" smtClean="0">
                <a:latin typeface="+mj-lt"/>
              </a:rPr>
              <a:t>To correlate the </a:t>
            </a:r>
            <a:r>
              <a:rPr lang="en-US" sz="2200" b="1" i="1" dirty="0" err="1" smtClean="0">
                <a:latin typeface="+mj-lt"/>
              </a:rPr>
              <a:t>uveitic</a:t>
            </a:r>
            <a:r>
              <a:rPr lang="en-US" sz="2200" b="1" i="1" dirty="0" smtClean="0">
                <a:latin typeface="+mj-lt"/>
              </a:rPr>
              <a:t> ERM features</a:t>
            </a:r>
          </a:p>
          <a:p>
            <a:pPr algn="ctr"/>
            <a:r>
              <a:rPr lang="en-US" sz="2200" b="1" i="1" dirty="0" smtClean="0">
                <a:latin typeface="+mj-lt"/>
              </a:rPr>
              <a:t> observed  by Spectral-Domain Optical Coherence Tomography (SD-OCT) </a:t>
            </a:r>
          </a:p>
          <a:p>
            <a:pPr algn="ctr"/>
            <a:r>
              <a:rPr lang="en-US" sz="2200" b="1" i="1" dirty="0" smtClean="0">
                <a:latin typeface="+mj-lt"/>
              </a:rPr>
              <a:t>with visual acuity </a:t>
            </a:r>
            <a:r>
              <a:rPr lang="it-IT" sz="2200" b="1" i="1" dirty="0" smtClean="0">
                <a:latin typeface="+mj-lt"/>
              </a:rPr>
              <a:t>(BCVA)</a:t>
            </a:r>
          </a:p>
          <a:p>
            <a:pPr algn="ctr"/>
            <a:endParaRPr lang="it-IT" sz="2200" b="1" i="1" dirty="0"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4450"/>
            <a:ext cx="9144000" cy="52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PURPOSE</a:t>
            </a:r>
          </a:p>
        </p:txBody>
      </p:sp>
      <p:pic>
        <p:nvPicPr>
          <p:cNvPr id="14" name="Picture 2" descr="http://www.aldovarotto.org/occhio/immagini/supervisione/ottotipo_picc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72294"/>
            <a:ext cx="1590811" cy="3969074"/>
          </a:xfrm>
          <a:prstGeom prst="rect">
            <a:avLst/>
          </a:prstGeom>
          <a:noFill/>
        </p:spPr>
      </p:pic>
      <p:sp>
        <p:nvSpPr>
          <p:cNvPr id="15" name="Freccia bidirezionale orizzontale 14"/>
          <p:cNvSpPr/>
          <p:nvPr/>
        </p:nvSpPr>
        <p:spPr>
          <a:xfrm>
            <a:off x="4427984" y="4405425"/>
            <a:ext cx="1440160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C:\Users\Paolo\Desktop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1" y="3677705"/>
            <a:ext cx="3685245" cy="21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67744" y="332656"/>
            <a:ext cx="2050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+mj-lt"/>
              </a:rPr>
              <a:t>METHODS:</a:t>
            </a:r>
            <a:endParaRPr lang="it-IT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48680"/>
            <a:ext cx="25919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latin typeface="+mn-lt"/>
              </a:rPr>
              <a:t>41 </a:t>
            </a:r>
            <a:r>
              <a:rPr lang="it-IT" sz="2000" b="1" dirty="0" err="1" smtClean="0">
                <a:latin typeface="+mn-lt"/>
              </a:rPr>
              <a:t>eyes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of</a:t>
            </a:r>
            <a:r>
              <a:rPr lang="it-IT" sz="2000" b="1" dirty="0" smtClean="0">
                <a:latin typeface="+mn-lt"/>
              </a:rPr>
              <a:t> 32 </a:t>
            </a:r>
            <a:r>
              <a:rPr lang="it-IT" sz="2000" b="1" dirty="0" err="1" smtClean="0">
                <a:latin typeface="+mn-lt"/>
              </a:rPr>
              <a:t>patients</a:t>
            </a:r>
            <a:endParaRPr lang="it-IT" sz="20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err="1" smtClean="0">
                <a:latin typeface="+mn-lt"/>
              </a:rPr>
              <a:t>Retrospective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study</a:t>
            </a:r>
            <a:endParaRPr lang="it-IT" sz="20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it-IT" sz="2000" b="1" dirty="0"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47664" y="134076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+mn-lt"/>
              </a:rPr>
              <a:t>SD- OCT</a:t>
            </a:r>
            <a:endParaRPr lang="it-IT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Freccia in giù 8"/>
          <p:cNvSpPr/>
          <p:nvPr/>
        </p:nvSpPr>
        <p:spPr>
          <a:xfrm rot="2436948">
            <a:off x="1231688" y="188471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9438838">
            <a:off x="2653115" y="189379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2924944"/>
            <a:ext cx="1569660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n-lt"/>
              </a:rPr>
              <a:t>First </a:t>
            </a:r>
            <a:r>
              <a:rPr lang="it-IT" sz="2800" dirty="0" err="1" smtClean="0">
                <a:latin typeface="+mn-lt"/>
              </a:rPr>
              <a:t>time</a:t>
            </a:r>
            <a:endParaRPr lang="it-IT" sz="2800" dirty="0" smtClean="0">
              <a:latin typeface="+mn-lt"/>
            </a:endParaRPr>
          </a:p>
          <a:p>
            <a:pPr algn="ctr"/>
            <a:r>
              <a:rPr lang="it-IT" sz="2800" dirty="0" err="1" smtClean="0">
                <a:latin typeface="+mn-lt"/>
              </a:rPr>
              <a:t>Diagnosis</a:t>
            </a:r>
            <a:endParaRPr lang="it-IT" sz="2800" dirty="0">
              <a:latin typeface="+mn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95736" y="2906941"/>
            <a:ext cx="1993110" cy="95410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800" dirty="0" err="1" smtClean="0">
                <a:latin typeface="+mn-lt"/>
              </a:rPr>
              <a:t>Second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time</a:t>
            </a:r>
            <a:endParaRPr lang="it-IT" sz="2800" dirty="0" smtClean="0">
              <a:latin typeface="+mn-lt"/>
            </a:endParaRPr>
          </a:p>
          <a:p>
            <a:pPr algn="ctr"/>
            <a:r>
              <a:rPr lang="it-IT" sz="2800" dirty="0" err="1" smtClean="0">
                <a:latin typeface="+mn-lt"/>
              </a:rPr>
              <a:t>Final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 err="1" smtClean="0">
                <a:latin typeface="+mn-lt"/>
              </a:rPr>
              <a:t>visit</a:t>
            </a:r>
            <a:endParaRPr lang="it-IT" sz="2800" dirty="0">
              <a:latin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040560" y="1340768"/>
            <a:ext cx="1151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+mn-lt"/>
              </a:rPr>
              <a:t>  BCVA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480720" y="1340768"/>
            <a:ext cx="2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latin typeface="+mn-lt"/>
              </a:rPr>
              <a:t>ERM THICKNESS</a:t>
            </a:r>
            <a:endParaRPr lang="it-IT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499992" y="2924944"/>
            <a:ext cx="4549130" cy="461665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2400" dirty="0" err="1" smtClean="0">
                <a:latin typeface="+mj-lt"/>
              </a:rPr>
              <a:t>Morphological</a:t>
            </a:r>
            <a:r>
              <a:rPr lang="it-IT" sz="2400" dirty="0" smtClean="0">
                <a:latin typeface="+mj-lt"/>
              </a:rPr>
              <a:t> and </a:t>
            </a:r>
            <a:r>
              <a:rPr lang="it-IT" sz="2400" dirty="0" err="1" smtClean="0">
                <a:latin typeface="+mj-lt"/>
              </a:rPr>
              <a:t>clinical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features</a:t>
            </a:r>
            <a:endParaRPr lang="it-IT" sz="2400" dirty="0">
              <a:latin typeface="+mj-l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25400"/>
            <a:ext cx="91440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METHODS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5436096" y="184482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7452320" y="184482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60178"/>
            <a:ext cx="3828381" cy="104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229200"/>
            <a:ext cx="3828381" cy="104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35496" y="6257836"/>
            <a:ext cx="45365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Fig. 1 </a:t>
            </a:r>
            <a:endParaRPr lang="en-US" sz="1100" b="1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a</a:t>
            </a:r>
            <a:r>
              <a:rPr lang="en-US" sz="1100" b="1" dirty="0">
                <a:latin typeface="+mj-lt"/>
              </a:rPr>
              <a:t>. focal pattern of ERM attachment , b. broad pattern of ERM attachment, </a:t>
            </a:r>
            <a:r>
              <a:rPr lang="en-US" sz="1100" b="1" dirty="0" err="1" smtClean="0">
                <a:latin typeface="+mj-lt"/>
              </a:rPr>
              <a:t>c.foveal</a:t>
            </a:r>
            <a:r>
              <a:rPr lang="en-US" sz="1100" b="1" dirty="0" smtClean="0">
                <a:latin typeface="+mj-lt"/>
              </a:rPr>
              <a:t> </a:t>
            </a:r>
            <a:r>
              <a:rPr lang="en-US" sz="1100" b="1" dirty="0">
                <a:latin typeface="+mj-lt"/>
              </a:rPr>
              <a:t>involvement of ERM, d. no </a:t>
            </a:r>
            <a:r>
              <a:rPr lang="en-US" sz="1100" b="1" dirty="0" err="1">
                <a:latin typeface="+mj-lt"/>
              </a:rPr>
              <a:t>foveal</a:t>
            </a:r>
            <a:r>
              <a:rPr lang="en-US" sz="1100" b="1" dirty="0">
                <a:latin typeface="+mj-lt"/>
              </a:rPr>
              <a:t> involvement of ERM.</a:t>
            </a:r>
            <a:endParaRPr lang="it-IT" sz="1100" b="1" dirty="0">
              <a:latin typeface="+mj-lt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157192"/>
            <a:ext cx="38884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40728"/>
            <a:ext cx="3888432" cy="106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tangolo 26"/>
          <p:cNvSpPr/>
          <p:nvPr/>
        </p:nvSpPr>
        <p:spPr>
          <a:xfrm>
            <a:off x="4680520" y="6238473"/>
            <a:ext cx="4355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+mn-lt"/>
              </a:rPr>
              <a:t>Fig. 2 </a:t>
            </a:r>
            <a:endParaRPr lang="en-US" sz="1100" b="1" dirty="0" smtClean="0">
              <a:latin typeface="+mn-lt"/>
            </a:endParaRPr>
          </a:p>
          <a:p>
            <a:pPr marL="228600" indent="-228600" algn="just">
              <a:buAutoNum type="alphaLcPeriod"/>
            </a:pPr>
            <a:r>
              <a:rPr lang="en-US" sz="1100" b="1" dirty="0" smtClean="0">
                <a:latin typeface="+mn-lt"/>
              </a:rPr>
              <a:t>loss </a:t>
            </a:r>
            <a:r>
              <a:rPr lang="en-US" sz="1100" b="1" dirty="0">
                <a:latin typeface="+mn-lt"/>
              </a:rPr>
              <a:t>of </a:t>
            </a:r>
            <a:r>
              <a:rPr lang="en-US" sz="1100" b="1" dirty="0" err="1">
                <a:latin typeface="+mn-lt"/>
              </a:rPr>
              <a:t>foveal</a:t>
            </a:r>
            <a:r>
              <a:rPr lang="en-US" sz="1100" b="1" dirty="0">
                <a:latin typeface="+mn-lt"/>
              </a:rPr>
              <a:t> concavity, b. </a:t>
            </a:r>
            <a:r>
              <a:rPr lang="en-US" sz="1100" b="1" dirty="0" err="1">
                <a:latin typeface="+mn-lt"/>
              </a:rPr>
              <a:t>precence</a:t>
            </a:r>
            <a:r>
              <a:rPr lang="en-US" sz="1100" b="1" dirty="0">
                <a:latin typeface="+mn-lt"/>
              </a:rPr>
              <a:t> of </a:t>
            </a:r>
            <a:r>
              <a:rPr lang="en-US" sz="1100" b="1" dirty="0" err="1">
                <a:latin typeface="+mn-lt"/>
              </a:rPr>
              <a:t>foveal</a:t>
            </a:r>
            <a:r>
              <a:rPr lang="en-US" sz="1100" b="1" dirty="0">
                <a:latin typeface="+mn-lt"/>
              </a:rPr>
              <a:t> </a:t>
            </a:r>
            <a:r>
              <a:rPr lang="en-US" sz="1100" b="1" dirty="0" smtClean="0">
                <a:latin typeface="+mn-lt"/>
              </a:rPr>
              <a:t>concavity, c</a:t>
            </a:r>
            <a:r>
              <a:rPr lang="en-US" sz="1100" b="1" dirty="0">
                <a:latin typeface="+mn-lt"/>
              </a:rPr>
              <a:t>. presence </a:t>
            </a:r>
            <a:endParaRPr lang="en-US" sz="1100" b="1" dirty="0" smtClean="0">
              <a:latin typeface="+mn-lt"/>
            </a:endParaRPr>
          </a:p>
          <a:p>
            <a:pPr marL="228600" indent="-228600" algn="just"/>
            <a:r>
              <a:rPr lang="en-US" sz="1100" b="1" dirty="0" smtClean="0">
                <a:latin typeface="+mn-lt"/>
              </a:rPr>
              <a:t>of </a:t>
            </a:r>
            <a:r>
              <a:rPr lang="en-US" sz="1100" b="1" dirty="0" err="1" smtClean="0">
                <a:latin typeface="+mn-lt"/>
              </a:rPr>
              <a:t>cystoid</a:t>
            </a:r>
            <a:r>
              <a:rPr lang="en-US" sz="1100" b="1" dirty="0" smtClean="0">
                <a:latin typeface="+mn-lt"/>
              </a:rPr>
              <a:t> </a:t>
            </a:r>
            <a:r>
              <a:rPr lang="en-US" sz="1100" b="1" dirty="0">
                <a:latin typeface="+mn-lt"/>
              </a:rPr>
              <a:t>macular edema, d. absence of </a:t>
            </a:r>
            <a:r>
              <a:rPr lang="en-US" sz="1100" b="1" dirty="0" err="1">
                <a:latin typeface="+mn-lt"/>
              </a:rPr>
              <a:t>cystoid</a:t>
            </a:r>
            <a:r>
              <a:rPr lang="en-US" sz="1100" b="1" dirty="0">
                <a:latin typeface="+mn-lt"/>
              </a:rPr>
              <a:t> </a:t>
            </a:r>
            <a:r>
              <a:rPr lang="en-US" sz="1100" b="1" dirty="0" smtClean="0">
                <a:latin typeface="+mn-lt"/>
              </a:rPr>
              <a:t>macular edema</a:t>
            </a:r>
            <a:r>
              <a:rPr lang="en-US" sz="1100" b="1" dirty="0">
                <a:latin typeface="+mn-lt"/>
              </a:rPr>
              <a:t>.</a:t>
            </a:r>
            <a:endParaRPr lang="it-IT" sz="11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66873" y="332656"/>
            <a:ext cx="1612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RESULTS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0812" y="1342509"/>
            <a:ext cx="1214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+mj-lt"/>
              </a:rPr>
              <a:t>BCVA</a:t>
            </a:r>
            <a:endParaRPr lang="it-IT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83768" y="633462"/>
            <a:ext cx="3672408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positively correlated with: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male sex (p&lt;0.01) and focal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pattern of ERM attachment (p&lt;0.05)</a:t>
            </a:r>
            <a:endParaRPr lang="it-IT" dirty="0">
              <a:latin typeface="+mn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83768" y="1641574"/>
            <a:ext cx="4392488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+mn-lt"/>
              </a:rPr>
              <a:t>negatively correlated with: </a:t>
            </a:r>
            <a:endParaRPr lang="en-US" b="1" i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with IS/OS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photoreceptor junction </a:t>
            </a:r>
            <a:r>
              <a:rPr lang="en-US" dirty="0" err="1" smtClean="0">
                <a:latin typeface="+mn-lt"/>
              </a:rPr>
              <a:t>distruption</a:t>
            </a:r>
            <a:r>
              <a:rPr lang="en-US" dirty="0" smtClean="0">
                <a:latin typeface="+mn-lt"/>
              </a:rPr>
              <a:t> (p&lt;0.05)</a:t>
            </a:r>
            <a:endParaRPr lang="it-IT" dirty="0">
              <a:latin typeface="+mn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39011" y="3020759"/>
            <a:ext cx="1928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+mn-lt"/>
              </a:rPr>
              <a:t>   BCVA</a:t>
            </a:r>
          </a:p>
          <a:p>
            <a:r>
              <a:rPr lang="it-IT" sz="3600" b="1" dirty="0" smtClean="0">
                <a:solidFill>
                  <a:srgbClr val="002060"/>
                </a:solidFill>
                <a:latin typeface="+mn-lt"/>
              </a:rPr>
              <a:t> CHANGE</a:t>
            </a:r>
            <a:endParaRPr lang="it-IT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483768" y="2852936"/>
            <a:ext cx="3024336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+mn-lt"/>
              </a:rPr>
              <a:t> </a:t>
            </a:r>
            <a:r>
              <a:rPr lang="it-IT" b="1" i="1" dirty="0" err="1" smtClean="0">
                <a:latin typeface="+mn-lt"/>
              </a:rPr>
              <a:t>positively</a:t>
            </a:r>
            <a:r>
              <a:rPr lang="it-IT" b="1" i="1" dirty="0" smtClean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correlation with</a:t>
            </a:r>
            <a:r>
              <a:rPr lang="en-US" b="1" dirty="0" smtClean="0">
                <a:latin typeface="+mn-lt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the age of ERM onset (p&lt;0.1)</a:t>
            </a:r>
            <a:endParaRPr lang="it-IT" dirty="0">
              <a:latin typeface="+mn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483768" y="3585790"/>
            <a:ext cx="6120680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t-IT" b="1" i="1" dirty="0" err="1" smtClean="0">
                <a:latin typeface="+mn-lt"/>
              </a:rPr>
              <a:t>negatively</a:t>
            </a:r>
            <a:r>
              <a:rPr lang="it-IT" b="1" i="1" dirty="0" smtClean="0">
                <a:latin typeface="+mn-lt"/>
              </a:rPr>
              <a:t> </a:t>
            </a:r>
            <a:r>
              <a:rPr lang="it-IT" b="1" i="1" dirty="0" err="1" smtClean="0">
                <a:latin typeface="+mn-lt"/>
              </a:rPr>
              <a:t>correlation</a:t>
            </a:r>
            <a:r>
              <a:rPr lang="it-IT" b="1" i="1" dirty="0" smtClean="0">
                <a:latin typeface="+mn-lt"/>
              </a:rPr>
              <a:t> </a:t>
            </a:r>
            <a:r>
              <a:rPr lang="it-IT" b="1" i="1" dirty="0" err="1" smtClean="0">
                <a:latin typeface="+mn-lt"/>
              </a:rPr>
              <a:t>with</a:t>
            </a:r>
            <a:r>
              <a:rPr lang="it-IT" b="1" i="1" dirty="0" smtClean="0">
                <a:latin typeface="+mn-lt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IS/OS photoreceptor </a:t>
            </a:r>
            <a:r>
              <a:rPr lang="en-US" dirty="0" err="1" smtClean="0">
                <a:latin typeface="+mn-lt"/>
              </a:rPr>
              <a:t>distruption</a:t>
            </a:r>
            <a:r>
              <a:rPr lang="en-US" dirty="0" smtClean="0">
                <a:latin typeface="+mn-lt"/>
              </a:rPr>
              <a:t> at the ERM diagnosis (p&lt;0.05)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increase of central subfield thickness (p&lt;0.1)</a:t>
            </a:r>
            <a:endParaRPr lang="it-IT" dirty="0">
              <a:latin typeface="+mn-lt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5400"/>
            <a:ext cx="91440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RESULTS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88" y="4725144"/>
            <a:ext cx="3749080" cy="20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4427984" y="5805264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+mj-lt"/>
              </a:rPr>
              <a:t>Fig. </a:t>
            </a:r>
            <a:r>
              <a:rPr lang="en-US" sz="1100" b="1" dirty="0" smtClean="0">
                <a:latin typeface="+mj-lt"/>
              </a:rPr>
              <a:t>3</a:t>
            </a:r>
          </a:p>
          <a:p>
            <a:r>
              <a:rPr lang="en-US" sz="1100" b="1" dirty="0" smtClean="0">
                <a:latin typeface="+mj-lt"/>
              </a:rPr>
              <a:t>a</a:t>
            </a:r>
            <a:r>
              <a:rPr lang="en-US" sz="1100" b="1" dirty="0">
                <a:latin typeface="+mj-lt"/>
              </a:rPr>
              <a:t>. disruption of IS/OS photoreceptor junction, </a:t>
            </a:r>
            <a:endParaRPr lang="en-US" sz="1100" b="1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b</a:t>
            </a:r>
            <a:r>
              <a:rPr lang="en-US" sz="1100" b="1" dirty="0">
                <a:latin typeface="+mj-lt"/>
              </a:rPr>
              <a:t>. integrity of </a:t>
            </a:r>
            <a:r>
              <a:rPr lang="en-US" sz="1100" b="1" dirty="0" smtClean="0">
                <a:latin typeface="+mj-lt"/>
              </a:rPr>
              <a:t>IS/OS photoreceptor </a:t>
            </a:r>
            <a:r>
              <a:rPr lang="en-US" sz="1100" b="1" dirty="0">
                <a:latin typeface="+mj-lt"/>
              </a:rPr>
              <a:t>junction, </a:t>
            </a:r>
            <a:endParaRPr lang="en-US" sz="1100" b="1" dirty="0" smtClean="0">
              <a:latin typeface="+mj-lt"/>
            </a:endParaRPr>
          </a:p>
          <a:p>
            <a:r>
              <a:rPr lang="en-US" sz="1100" b="1" dirty="0" smtClean="0">
                <a:latin typeface="+mj-lt"/>
              </a:rPr>
              <a:t>c</a:t>
            </a:r>
            <a:r>
              <a:rPr lang="en-US" sz="1100" b="1" dirty="0">
                <a:latin typeface="+mj-lt"/>
              </a:rPr>
              <a:t>. disruption of ELM</a:t>
            </a:r>
            <a:r>
              <a:rPr lang="en-US" sz="1100" b="1" dirty="0" smtClean="0">
                <a:latin typeface="+mj-lt"/>
              </a:rPr>
              <a:t>,</a:t>
            </a:r>
          </a:p>
          <a:p>
            <a:r>
              <a:rPr lang="en-US" sz="1100" b="1" dirty="0" smtClean="0">
                <a:latin typeface="+mj-lt"/>
              </a:rPr>
              <a:t>d</a:t>
            </a:r>
            <a:r>
              <a:rPr lang="en-US" sz="1100" b="1" dirty="0">
                <a:latin typeface="+mj-lt"/>
              </a:rPr>
              <a:t>. integrity of ELM.</a:t>
            </a:r>
            <a:endParaRPr lang="it-IT" sz="11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66873" y="332656"/>
            <a:ext cx="1612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RESULTS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19672" y="836712"/>
            <a:ext cx="5688632" cy="440120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+mj-lt"/>
              </a:rPr>
              <a:t>During the follow-up </a:t>
            </a:r>
            <a:r>
              <a:rPr lang="en-US" sz="2000" b="1" dirty="0" smtClean="0">
                <a:latin typeface="+mj-lt"/>
              </a:rPr>
              <a:t>ERM thickness </a:t>
            </a:r>
            <a:r>
              <a:rPr lang="en-US" sz="2000" dirty="0" smtClean="0">
                <a:latin typeface="+mj-lt"/>
              </a:rPr>
              <a:t>correlated with: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male sex (p &lt;0.05)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posterior </a:t>
            </a:r>
            <a:r>
              <a:rPr lang="en-US" sz="2000" dirty="0" err="1" smtClean="0">
                <a:latin typeface="+mj-lt"/>
              </a:rPr>
              <a:t>uveitis</a:t>
            </a:r>
            <a:r>
              <a:rPr lang="en-US" sz="2000" dirty="0" smtClean="0">
                <a:latin typeface="+mj-lt"/>
              </a:rPr>
              <a:t> (p&lt;0.05)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uveitis</a:t>
            </a:r>
            <a:r>
              <a:rPr lang="en-US" sz="2000" dirty="0" smtClean="0">
                <a:latin typeface="+mj-lt"/>
              </a:rPr>
              <a:t> duration (p&lt;0.05)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broad attachment pattern (p&lt;0.1)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+mj-lt"/>
              </a:rPr>
              <a:t>Final </a:t>
            </a:r>
            <a:r>
              <a:rPr lang="en-US" sz="2000" b="1" dirty="0">
                <a:latin typeface="+mj-lt"/>
              </a:rPr>
              <a:t>ERM thickness </a:t>
            </a:r>
            <a:r>
              <a:rPr lang="en-US" sz="2000" dirty="0">
                <a:latin typeface="+mj-lt"/>
              </a:rPr>
              <a:t>correlated with: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duration of </a:t>
            </a:r>
            <a:r>
              <a:rPr lang="en-US" sz="2000" dirty="0" err="1">
                <a:latin typeface="+mj-lt"/>
              </a:rPr>
              <a:t>uveitis</a:t>
            </a:r>
            <a:r>
              <a:rPr lang="en-US" sz="2000" dirty="0">
                <a:latin typeface="+mj-lt"/>
              </a:rPr>
              <a:t> (p&lt;0.01)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duration of ERM (p&lt;0.001</a:t>
            </a:r>
            <a:r>
              <a:rPr lang="en-US" sz="2000" dirty="0" smtClean="0">
                <a:latin typeface="+mj-lt"/>
              </a:rPr>
              <a:t>)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5400"/>
            <a:ext cx="91440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CONCLUSIONS</a:t>
            </a:r>
          </a:p>
        </p:txBody>
      </p:sp>
      <p:sp>
        <p:nvSpPr>
          <p:cNvPr id="13" name="Rectangle 1"/>
          <p:cNvSpPr/>
          <p:nvPr/>
        </p:nvSpPr>
        <p:spPr>
          <a:xfrm>
            <a:off x="214313" y="6237288"/>
            <a:ext cx="88836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400" b="1" dirty="0">
                <a:latin typeface="+mn-lt"/>
                <a:ea typeface="Calibri" pitchFamily="34" charset="0"/>
                <a:cs typeface="Times New Roman" pitchFamily="18" charset="0"/>
              </a:rPr>
              <a:t>FINANCIAL DISCLOSURE: </a:t>
            </a:r>
          </a:p>
          <a:p>
            <a:pPr>
              <a:defRPr/>
            </a:pPr>
            <a:r>
              <a:rPr lang="en-US" sz="1400" b="1" dirty="0">
                <a:latin typeface="+mn-lt"/>
              </a:rPr>
              <a:t>This research received no specific grant from any funding agency in the public, commercial or not-for-profit sectors.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385</Words>
  <Application>Microsoft Office PowerPoint</Application>
  <PresentationFormat>Presentazione su schermo (4:3)</PresentationFormat>
  <Paragraphs>74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</dc:creator>
  <cp:lastModifiedBy>Ludovico Iannetti</cp:lastModifiedBy>
  <cp:revision>75</cp:revision>
  <dcterms:created xsi:type="dcterms:W3CDTF">2010-08-17T20:37:07Z</dcterms:created>
  <dcterms:modified xsi:type="dcterms:W3CDTF">2013-11-25T12:29:16Z</dcterms:modified>
</cp:coreProperties>
</file>